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60" r:id="rId2"/>
    <p:sldId id="256" r:id="rId3"/>
    <p:sldId id="275" r:id="rId4"/>
    <p:sldId id="273" r:id="rId5"/>
    <p:sldId id="276" r:id="rId6"/>
    <p:sldId id="278" r:id="rId7"/>
    <p:sldId id="261" r:id="rId8"/>
    <p:sldId id="279" r:id="rId9"/>
    <p:sldId id="281" r:id="rId10"/>
    <p:sldId id="282" r:id="rId11"/>
    <p:sldId id="280" r:id="rId12"/>
    <p:sldId id="271" r:id="rId13"/>
    <p:sldId id="269" r:id="rId14"/>
    <p:sldId id="266" r:id="rId15"/>
    <p:sldId id="283" r:id="rId16"/>
    <p:sldId id="285" r:id="rId17"/>
    <p:sldId id="286" r:id="rId18"/>
    <p:sldId id="262" r:id="rId19"/>
    <p:sldId id="284" r:id="rId20"/>
    <p:sldId id="288" r:id="rId21"/>
    <p:sldId id="287" r:id="rId22"/>
    <p:sldId id="291" r:id="rId23"/>
    <p:sldId id="292" r:id="rId24"/>
    <p:sldId id="293" r:id="rId25"/>
    <p:sldId id="294" r:id="rId26"/>
    <p:sldId id="295" r:id="rId27"/>
    <p:sldId id="296" r:id="rId28"/>
    <p:sldId id="298" r:id="rId29"/>
    <p:sldId id="297" r:id="rId30"/>
    <p:sldId id="299" r:id="rId31"/>
    <p:sldId id="290" r:id="rId32"/>
    <p:sldId id="289" r:id="rId33"/>
    <p:sldId id="302" r:id="rId34"/>
    <p:sldId id="301" r:id="rId35"/>
    <p:sldId id="304" r:id="rId36"/>
    <p:sldId id="303" r:id="rId37"/>
    <p:sldId id="30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5757FF"/>
    <a:srgbClr val="D9CEB4"/>
    <a:srgbClr val="DDD3BC"/>
    <a:srgbClr val="D8CCB1"/>
    <a:srgbClr val="D5C8A9"/>
    <a:srgbClr val="DCD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建立数字模型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/>
      <dgm:spPr/>
      <dgm:t>
        <a:bodyPr/>
        <a:lstStyle/>
        <a:p>
          <a:r>
            <a:rPr lang="zh-CN" altLang="en-US" sz="2000" dirty="0" smtClean="0"/>
            <a:t>编译加工指令</a:t>
          </a:r>
          <a:endParaRPr lang="zh-CN" altLang="en-US" sz="2000" dirty="0"/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/>
      <dgm:spPr/>
      <dgm:t>
        <a:bodyPr/>
        <a:lstStyle/>
        <a:p>
          <a:r>
            <a:rPr lang="zh-CN" altLang="en-US" sz="2000" dirty="0" smtClean="0"/>
            <a:t>执行加工指令</a:t>
          </a:r>
          <a:endParaRPr lang="zh-CN" altLang="en-US" sz="2000" dirty="0"/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设计及制图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AB81213D-17B3-4343-A340-EEBD29B5D792}" type="presOf" srcId="{385D1CEA-20BF-4805-86D7-4CA8A9468EBC}" destId="{5D4CEB40-F310-4017-ACCB-D7B326380097}" srcOrd="0" destOrd="0" presId="urn:microsoft.com/office/officeart/2011/layout/CircleProcess"/>
    <dgm:cxn modelId="{9F29E13B-9F35-408B-B655-95377A037378}" type="presOf" srcId="{A3FF8320-957E-4FD9-86C1-F57F964E80CB}" destId="{BACEE248-3BB9-409D-8AE3-C7DC1875D2FE}" srcOrd="1" destOrd="0" presId="urn:microsoft.com/office/officeart/2011/layout/CircleProcess"/>
    <dgm:cxn modelId="{95E95810-B600-4BB1-AC3A-A6AF753AC869}" type="presOf" srcId="{C86AA35C-8174-43E5-A653-0C78D628E96A}" destId="{151E47A6-6877-4F47-88F1-BDF251E89FE8}" srcOrd="0" destOrd="0" presId="urn:microsoft.com/office/officeart/2011/layout/CircleProcess"/>
    <dgm:cxn modelId="{211E0802-2FF5-4AB4-84BE-402951624FDD}" type="presOf" srcId="{47DD41E5-F878-4673-B4E2-8E22FF254B08}" destId="{8C731BAD-24A9-42E1-A6D6-A979733EA9C6}" srcOrd="1" destOrd="0" presId="urn:microsoft.com/office/officeart/2011/layout/CircleProcess"/>
    <dgm:cxn modelId="{CBD29A75-EE1B-4634-A509-1B5B6D373270}" type="presOf" srcId="{A3FF8320-957E-4FD9-86C1-F57F964E80CB}" destId="{20739034-BAD0-4AD2-9456-EB757E7A7B86}" srcOrd="0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6CB0A983-3F25-447E-8070-5670F932B25B}" type="presOf" srcId="{385D1CEA-20BF-4805-86D7-4CA8A9468EBC}" destId="{B0A64AC7-1281-42DF-8BB7-CCC1DBD319A6}" srcOrd="1" destOrd="0" presId="urn:microsoft.com/office/officeart/2011/layout/CircleProcess"/>
    <dgm:cxn modelId="{C507EC69-4B31-47B8-8CCF-2A702495DB2C}" type="presOf" srcId="{47DD41E5-F878-4673-B4E2-8E22FF254B08}" destId="{1D742566-2F97-4A85-A205-8ACD2CCD3A49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3B2ED973-7F2F-462F-8ADD-4F31A98062DC}" type="presOf" srcId="{9B173192-2F00-476A-ABF0-3B5BF09C6B70}" destId="{90F0B539-62B7-49AD-BD33-869E690218B5}" srcOrd="0" destOrd="0" presId="urn:microsoft.com/office/officeart/2011/layout/CircleProcess"/>
    <dgm:cxn modelId="{EE90758C-8444-4EBA-8438-AED817D17063}" type="presOf" srcId="{C86AA35C-8174-43E5-A653-0C78D628E96A}" destId="{93E3D74A-9961-431D-B3E4-BD8675652755}" srcOrd="1" destOrd="0" presId="urn:microsoft.com/office/officeart/2011/layout/CircleProcess"/>
    <dgm:cxn modelId="{73E616C9-88A2-4C61-8473-68404726F918}" type="presParOf" srcId="{90F0B539-62B7-49AD-BD33-869E690218B5}" destId="{0BEFFF38-0017-4596-B76D-C956AE7B4C32}" srcOrd="0" destOrd="0" presId="urn:microsoft.com/office/officeart/2011/layout/CircleProcess"/>
    <dgm:cxn modelId="{9FCCB92C-5DB7-4AB2-AE17-892F8CC74397}" type="presParOf" srcId="{0BEFFF38-0017-4596-B76D-C956AE7B4C32}" destId="{A23A6331-0B00-4344-B57C-EF4BB00620E5}" srcOrd="0" destOrd="0" presId="urn:microsoft.com/office/officeart/2011/layout/CircleProcess"/>
    <dgm:cxn modelId="{3B143036-1814-4119-B5B3-E1FD7F16CD02}" type="presParOf" srcId="{90F0B539-62B7-49AD-BD33-869E690218B5}" destId="{A556479C-7C85-4F29-A72E-0D70983C895D}" srcOrd="1" destOrd="0" presId="urn:microsoft.com/office/officeart/2011/layout/CircleProcess"/>
    <dgm:cxn modelId="{30B9BC1C-3C94-47EC-AA4E-1E1E3FA68D6C}" type="presParOf" srcId="{A556479C-7C85-4F29-A72E-0D70983C895D}" destId="{5D4CEB40-F310-4017-ACCB-D7B326380097}" srcOrd="0" destOrd="0" presId="urn:microsoft.com/office/officeart/2011/layout/CircleProcess"/>
    <dgm:cxn modelId="{705477E5-CFB4-4963-8705-63BF302A8519}" type="presParOf" srcId="{90F0B539-62B7-49AD-BD33-869E690218B5}" destId="{B0A64AC7-1281-42DF-8BB7-CCC1DBD319A6}" srcOrd="2" destOrd="0" presId="urn:microsoft.com/office/officeart/2011/layout/CircleProcess"/>
    <dgm:cxn modelId="{61A1CBD6-36CD-42E3-A30C-F32078C1A030}" type="presParOf" srcId="{90F0B539-62B7-49AD-BD33-869E690218B5}" destId="{CE6F7122-4090-412C-A8E6-5ABB3954BA90}" srcOrd="3" destOrd="0" presId="urn:microsoft.com/office/officeart/2011/layout/CircleProcess"/>
    <dgm:cxn modelId="{694A3745-3296-458C-8EDE-781D68E25187}" type="presParOf" srcId="{CE6F7122-4090-412C-A8E6-5ABB3954BA90}" destId="{F5C3AC06-538A-4457-8D2F-801DD11DE534}" srcOrd="0" destOrd="0" presId="urn:microsoft.com/office/officeart/2011/layout/CircleProcess"/>
    <dgm:cxn modelId="{E2B1EE7A-18A4-45D6-A5B6-432ED3DAA74C}" type="presParOf" srcId="{90F0B539-62B7-49AD-BD33-869E690218B5}" destId="{31202038-B78A-433A-A4D0-B01169C07304}" srcOrd="4" destOrd="0" presId="urn:microsoft.com/office/officeart/2011/layout/CircleProcess"/>
    <dgm:cxn modelId="{B14B39B7-06FC-43CD-8563-6F010D9FC490}" type="presParOf" srcId="{31202038-B78A-433A-A4D0-B01169C07304}" destId="{151E47A6-6877-4F47-88F1-BDF251E89FE8}" srcOrd="0" destOrd="0" presId="urn:microsoft.com/office/officeart/2011/layout/CircleProcess"/>
    <dgm:cxn modelId="{EE21F594-1FF1-4D22-B806-4C3F68095B5E}" type="presParOf" srcId="{90F0B539-62B7-49AD-BD33-869E690218B5}" destId="{93E3D74A-9961-431D-B3E4-BD8675652755}" srcOrd="5" destOrd="0" presId="urn:microsoft.com/office/officeart/2011/layout/CircleProcess"/>
    <dgm:cxn modelId="{2E42CD6F-575E-42EE-B01E-A8F417387544}" type="presParOf" srcId="{90F0B539-62B7-49AD-BD33-869E690218B5}" destId="{D4F244F7-95F1-44B9-9347-5812964EEA96}" srcOrd="6" destOrd="0" presId="urn:microsoft.com/office/officeart/2011/layout/CircleProcess"/>
    <dgm:cxn modelId="{9AA1B3CC-1A27-4A19-A138-04671A97FCF6}" type="presParOf" srcId="{D4F244F7-95F1-44B9-9347-5812964EEA96}" destId="{6C38E65E-384B-4161-B8A7-A5FE8DB97D61}" srcOrd="0" destOrd="0" presId="urn:microsoft.com/office/officeart/2011/layout/CircleProcess"/>
    <dgm:cxn modelId="{3DE2D6D1-1D82-4B98-B285-EDFEE545B7B2}" type="presParOf" srcId="{90F0B539-62B7-49AD-BD33-869E690218B5}" destId="{94CB6559-F624-4BF3-AB46-CAC113457605}" srcOrd="7" destOrd="0" presId="urn:microsoft.com/office/officeart/2011/layout/CircleProcess"/>
    <dgm:cxn modelId="{11BDC6C3-43E5-4EE8-B204-742E3E8715ED}" type="presParOf" srcId="{94CB6559-F624-4BF3-AB46-CAC113457605}" destId="{1D742566-2F97-4A85-A205-8ACD2CCD3A49}" srcOrd="0" destOrd="0" presId="urn:microsoft.com/office/officeart/2011/layout/CircleProcess"/>
    <dgm:cxn modelId="{A1BCF484-533A-4666-B31C-9F2EB4D29921}" type="presParOf" srcId="{90F0B539-62B7-49AD-BD33-869E690218B5}" destId="{8C731BAD-24A9-42E1-A6D6-A979733EA9C6}" srcOrd="8" destOrd="0" presId="urn:microsoft.com/office/officeart/2011/layout/CircleProcess"/>
    <dgm:cxn modelId="{34FC77AC-6A08-425B-BE85-C40C7D9A079E}" type="presParOf" srcId="{90F0B539-62B7-49AD-BD33-869E690218B5}" destId="{FFB3B686-3069-4508-87A1-CAF695D608BB}" srcOrd="9" destOrd="0" presId="urn:microsoft.com/office/officeart/2011/layout/CircleProcess"/>
    <dgm:cxn modelId="{516E9623-3E41-4828-A785-25463F7A5848}" type="presParOf" srcId="{FFB3B686-3069-4508-87A1-CAF695D608BB}" destId="{6FC39AF3-D1C0-4406-82ED-CFF352F7E9C9}" srcOrd="0" destOrd="0" presId="urn:microsoft.com/office/officeart/2011/layout/CircleProcess"/>
    <dgm:cxn modelId="{1263529C-578A-46C7-B599-FF61218F0C6B}" type="presParOf" srcId="{90F0B539-62B7-49AD-BD33-869E690218B5}" destId="{8F12FBF0-D92A-4B65-BD12-C4E9DDD6D3E3}" srcOrd="10" destOrd="0" presId="urn:microsoft.com/office/officeart/2011/layout/CircleProcess"/>
    <dgm:cxn modelId="{16263761-311E-43C0-BBD1-B8CA60644331}" type="presParOf" srcId="{8F12FBF0-D92A-4B65-BD12-C4E9DDD6D3E3}" destId="{20739034-BAD0-4AD2-9456-EB757E7A7B86}" srcOrd="0" destOrd="0" presId="urn:microsoft.com/office/officeart/2011/layout/CircleProcess"/>
    <dgm:cxn modelId="{CB7C6F91-65D4-4967-9DF9-1B8A398E8D3C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/>
      <dgm:spPr/>
      <dgm:t>
        <a:bodyPr/>
        <a:lstStyle/>
        <a:p>
          <a:r>
            <a:rPr lang="zh-CN" altLang="en-US" sz="2000" dirty="0" smtClean="0"/>
            <a:t>建立数字模型</a:t>
          </a:r>
          <a:endParaRPr lang="zh-CN" altLang="en-US" sz="2000" dirty="0"/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编译加工指令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/>
      <dgm:spPr/>
      <dgm:t>
        <a:bodyPr/>
        <a:lstStyle/>
        <a:p>
          <a:r>
            <a:rPr lang="zh-CN" altLang="en-US" sz="2000" dirty="0" smtClean="0"/>
            <a:t>执行加工指令</a:t>
          </a:r>
          <a:endParaRPr lang="zh-CN" altLang="en-US" sz="2000" dirty="0"/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/>
      <dgm:spPr/>
      <dgm:t>
        <a:bodyPr/>
        <a:lstStyle/>
        <a:p>
          <a:r>
            <a:rPr lang="zh-CN" altLang="en-US" sz="2000" dirty="0" smtClean="0"/>
            <a:t>设计及制图</a:t>
          </a:r>
          <a:endParaRPr lang="zh-CN" altLang="en-US" sz="2000" dirty="0"/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A5D59931-97ED-4F2E-9FB7-6E529B62BFF2}" type="presOf" srcId="{47DD41E5-F878-4673-B4E2-8E22FF254B08}" destId="{1D742566-2F97-4A85-A205-8ACD2CCD3A49}" srcOrd="0" destOrd="0" presId="urn:microsoft.com/office/officeart/2011/layout/CircleProcess"/>
    <dgm:cxn modelId="{70CA9B69-B1CD-43EC-BD89-8B2EAE231996}" type="presOf" srcId="{C86AA35C-8174-43E5-A653-0C78D628E96A}" destId="{93E3D74A-9961-431D-B3E4-BD8675652755}" srcOrd="1" destOrd="0" presId="urn:microsoft.com/office/officeart/2011/layout/CircleProcess"/>
    <dgm:cxn modelId="{B179E03E-7189-45FC-B7AE-A14054E9DCBA}" type="presOf" srcId="{A3FF8320-957E-4FD9-86C1-F57F964E80CB}" destId="{BACEE248-3BB9-409D-8AE3-C7DC1875D2FE}" srcOrd="1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9FBFEB5D-DF1F-48AE-A7F1-381FD628C0BA}" type="presOf" srcId="{385D1CEA-20BF-4805-86D7-4CA8A9468EBC}" destId="{5D4CEB40-F310-4017-ACCB-D7B326380097}" srcOrd="0" destOrd="0" presId="urn:microsoft.com/office/officeart/2011/layout/CircleProcess"/>
    <dgm:cxn modelId="{4D8AE7A0-9D8B-4E64-B9BF-501ED45CC54B}" type="presOf" srcId="{C86AA35C-8174-43E5-A653-0C78D628E96A}" destId="{151E47A6-6877-4F47-88F1-BDF251E89FE8}" srcOrd="0" destOrd="0" presId="urn:microsoft.com/office/officeart/2011/layout/CircleProcess"/>
    <dgm:cxn modelId="{898260E7-68EC-4AB7-BE6F-2DE03447462F}" type="presOf" srcId="{385D1CEA-20BF-4805-86D7-4CA8A9468EBC}" destId="{B0A64AC7-1281-42DF-8BB7-CCC1DBD319A6}" srcOrd="1" destOrd="0" presId="urn:microsoft.com/office/officeart/2011/layout/CircleProcess"/>
    <dgm:cxn modelId="{1D009C8C-0024-425F-A832-25A7C1227534}" type="presOf" srcId="{9B173192-2F00-476A-ABF0-3B5BF09C6B70}" destId="{90F0B539-62B7-49AD-BD33-869E690218B5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8FB935FA-1BC6-404B-86FC-9D2B99D72AC4}" type="presOf" srcId="{A3FF8320-957E-4FD9-86C1-F57F964E80CB}" destId="{20739034-BAD0-4AD2-9456-EB757E7A7B86}" srcOrd="0" destOrd="0" presId="urn:microsoft.com/office/officeart/2011/layout/CircleProcess"/>
    <dgm:cxn modelId="{88E9CBAE-6B7E-4ACB-B0E1-37F0C527258D}" type="presOf" srcId="{47DD41E5-F878-4673-B4E2-8E22FF254B08}" destId="{8C731BAD-24A9-42E1-A6D6-A979733EA9C6}" srcOrd="1" destOrd="0" presId="urn:microsoft.com/office/officeart/2011/layout/CircleProcess"/>
    <dgm:cxn modelId="{1B5978F1-D1C1-4921-899D-8BCEA86E295C}" type="presParOf" srcId="{90F0B539-62B7-49AD-BD33-869E690218B5}" destId="{0BEFFF38-0017-4596-B76D-C956AE7B4C32}" srcOrd="0" destOrd="0" presId="urn:microsoft.com/office/officeart/2011/layout/CircleProcess"/>
    <dgm:cxn modelId="{D884EAAD-05E9-4E28-AD5C-FE598E94B4D3}" type="presParOf" srcId="{0BEFFF38-0017-4596-B76D-C956AE7B4C32}" destId="{A23A6331-0B00-4344-B57C-EF4BB00620E5}" srcOrd="0" destOrd="0" presId="urn:microsoft.com/office/officeart/2011/layout/CircleProcess"/>
    <dgm:cxn modelId="{1B5D0AA1-4F3C-4624-9442-26A891E91626}" type="presParOf" srcId="{90F0B539-62B7-49AD-BD33-869E690218B5}" destId="{A556479C-7C85-4F29-A72E-0D70983C895D}" srcOrd="1" destOrd="0" presId="urn:microsoft.com/office/officeart/2011/layout/CircleProcess"/>
    <dgm:cxn modelId="{8288EC8D-F240-42A8-AF7E-B31C9CCF5954}" type="presParOf" srcId="{A556479C-7C85-4F29-A72E-0D70983C895D}" destId="{5D4CEB40-F310-4017-ACCB-D7B326380097}" srcOrd="0" destOrd="0" presId="urn:microsoft.com/office/officeart/2011/layout/CircleProcess"/>
    <dgm:cxn modelId="{C51BB13A-B1FD-41E4-ACB5-D38EC325DC87}" type="presParOf" srcId="{90F0B539-62B7-49AD-BD33-869E690218B5}" destId="{B0A64AC7-1281-42DF-8BB7-CCC1DBD319A6}" srcOrd="2" destOrd="0" presId="urn:microsoft.com/office/officeart/2011/layout/CircleProcess"/>
    <dgm:cxn modelId="{FF6159CB-D908-4E07-89AB-328FB60EE835}" type="presParOf" srcId="{90F0B539-62B7-49AD-BD33-869E690218B5}" destId="{CE6F7122-4090-412C-A8E6-5ABB3954BA90}" srcOrd="3" destOrd="0" presId="urn:microsoft.com/office/officeart/2011/layout/CircleProcess"/>
    <dgm:cxn modelId="{BEF457DA-9B8D-4216-A917-BFDD0F335001}" type="presParOf" srcId="{CE6F7122-4090-412C-A8E6-5ABB3954BA90}" destId="{F5C3AC06-538A-4457-8D2F-801DD11DE534}" srcOrd="0" destOrd="0" presId="urn:microsoft.com/office/officeart/2011/layout/CircleProcess"/>
    <dgm:cxn modelId="{5ED79026-24D1-4487-8E9E-F536CFD7D378}" type="presParOf" srcId="{90F0B539-62B7-49AD-BD33-869E690218B5}" destId="{31202038-B78A-433A-A4D0-B01169C07304}" srcOrd="4" destOrd="0" presId="urn:microsoft.com/office/officeart/2011/layout/CircleProcess"/>
    <dgm:cxn modelId="{F772C55C-80BC-49C7-8862-ABF7C120AD65}" type="presParOf" srcId="{31202038-B78A-433A-A4D0-B01169C07304}" destId="{151E47A6-6877-4F47-88F1-BDF251E89FE8}" srcOrd="0" destOrd="0" presId="urn:microsoft.com/office/officeart/2011/layout/CircleProcess"/>
    <dgm:cxn modelId="{18BED1B1-15AC-4284-9BC2-AE33950228A3}" type="presParOf" srcId="{90F0B539-62B7-49AD-BD33-869E690218B5}" destId="{93E3D74A-9961-431D-B3E4-BD8675652755}" srcOrd="5" destOrd="0" presId="urn:microsoft.com/office/officeart/2011/layout/CircleProcess"/>
    <dgm:cxn modelId="{D51E8845-B57D-4926-991E-D74EE68B626B}" type="presParOf" srcId="{90F0B539-62B7-49AD-BD33-869E690218B5}" destId="{D4F244F7-95F1-44B9-9347-5812964EEA96}" srcOrd="6" destOrd="0" presId="urn:microsoft.com/office/officeart/2011/layout/CircleProcess"/>
    <dgm:cxn modelId="{2BB3D0A9-3983-41B2-823D-81E3A72BB895}" type="presParOf" srcId="{D4F244F7-95F1-44B9-9347-5812964EEA96}" destId="{6C38E65E-384B-4161-B8A7-A5FE8DB97D61}" srcOrd="0" destOrd="0" presId="urn:microsoft.com/office/officeart/2011/layout/CircleProcess"/>
    <dgm:cxn modelId="{D1CBD183-1450-45B4-881E-C61EA4791E2F}" type="presParOf" srcId="{90F0B539-62B7-49AD-BD33-869E690218B5}" destId="{94CB6559-F624-4BF3-AB46-CAC113457605}" srcOrd="7" destOrd="0" presId="urn:microsoft.com/office/officeart/2011/layout/CircleProcess"/>
    <dgm:cxn modelId="{43151E36-415B-438C-918A-12F5D10BBCF0}" type="presParOf" srcId="{94CB6559-F624-4BF3-AB46-CAC113457605}" destId="{1D742566-2F97-4A85-A205-8ACD2CCD3A49}" srcOrd="0" destOrd="0" presId="urn:microsoft.com/office/officeart/2011/layout/CircleProcess"/>
    <dgm:cxn modelId="{DA4380A9-01B5-4639-B31E-1CC3D6B42B38}" type="presParOf" srcId="{90F0B539-62B7-49AD-BD33-869E690218B5}" destId="{8C731BAD-24A9-42E1-A6D6-A979733EA9C6}" srcOrd="8" destOrd="0" presId="urn:microsoft.com/office/officeart/2011/layout/CircleProcess"/>
    <dgm:cxn modelId="{CE7A6500-2C9A-47B1-B923-4A7B9EAB3A0E}" type="presParOf" srcId="{90F0B539-62B7-49AD-BD33-869E690218B5}" destId="{FFB3B686-3069-4508-87A1-CAF695D608BB}" srcOrd="9" destOrd="0" presId="urn:microsoft.com/office/officeart/2011/layout/CircleProcess"/>
    <dgm:cxn modelId="{2D55131E-2E9C-4A2C-9D5D-CDEB5144D9D9}" type="presParOf" srcId="{FFB3B686-3069-4508-87A1-CAF695D608BB}" destId="{6FC39AF3-D1C0-4406-82ED-CFF352F7E9C9}" srcOrd="0" destOrd="0" presId="urn:microsoft.com/office/officeart/2011/layout/CircleProcess"/>
    <dgm:cxn modelId="{450DB43C-AAF7-4F3C-925C-F95AAC94CC07}" type="presParOf" srcId="{90F0B539-62B7-49AD-BD33-869E690218B5}" destId="{8F12FBF0-D92A-4B65-BD12-C4E9DDD6D3E3}" srcOrd="10" destOrd="0" presId="urn:microsoft.com/office/officeart/2011/layout/CircleProcess"/>
    <dgm:cxn modelId="{C1ABE16E-591B-4915-B530-22C4E2923B22}" type="presParOf" srcId="{8F12FBF0-D92A-4B65-BD12-C4E9DDD6D3E3}" destId="{20739034-BAD0-4AD2-9456-EB757E7A7B86}" srcOrd="0" destOrd="0" presId="urn:microsoft.com/office/officeart/2011/layout/CircleProcess"/>
    <dgm:cxn modelId="{A8EADDB3-DFBE-4EAC-90FF-55D3FE1E9520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/>
      <dgm:spPr/>
      <dgm:t>
        <a:bodyPr/>
        <a:lstStyle/>
        <a:p>
          <a:r>
            <a:rPr lang="zh-CN" altLang="en-US" sz="2000" dirty="0" smtClean="0"/>
            <a:t>建立数字模型</a:t>
          </a:r>
          <a:endParaRPr lang="zh-CN" altLang="en-US" sz="2000" dirty="0"/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/>
      <dgm:spPr/>
      <dgm:t>
        <a:bodyPr/>
        <a:lstStyle/>
        <a:p>
          <a:r>
            <a:rPr lang="zh-CN" altLang="en-US" sz="2000" dirty="0" smtClean="0"/>
            <a:t>编译加工指令</a:t>
          </a:r>
          <a:endParaRPr lang="zh-CN" altLang="en-US" sz="2000" dirty="0"/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执行加工指令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/>
      <dgm:spPr/>
      <dgm:t>
        <a:bodyPr/>
        <a:lstStyle/>
        <a:p>
          <a:r>
            <a:rPr lang="zh-CN" altLang="en-US" sz="2000" dirty="0" smtClean="0"/>
            <a:t>设计及制图</a:t>
          </a:r>
          <a:endParaRPr lang="zh-CN" altLang="en-US" sz="2000" dirty="0"/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023106-E47A-4F9F-BD40-7D790339B67C}" type="presOf" srcId="{9B173192-2F00-476A-ABF0-3B5BF09C6B70}" destId="{90F0B539-62B7-49AD-BD33-869E690218B5}" srcOrd="0" destOrd="0" presId="urn:microsoft.com/office/officeart/2011/layout/CircleProcess"/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20FD5899-F00B-4DBD-A074-AE82F6B347A7}" type="presOf" srcId="{A3FF8320-957E-4FD9-86C1-F57F964E80CB}" destId="{20739034-BAD0-4AD2-9456-EB757E7A7B86}" srcOrd="0" destOrd="0" presId="urn:microsoft.com/office/officeart/2011/layout/CircleProcess"/>
    <dgm:cxn modelId="{A81C0E40-B52F-4388-9AD9-E8CBC02E90BE}" type="presOf" srcId="{385D1CEA-20BF-4805-86D7-4CA8A9468EBC}" destId="{B0A64AC7-1281-42DF-8BB7-CCC1DBD319A6}" srcOrd="1" destOrd="0" presId="urn:microsoft.com/office/officeart/2011/layout/CircleProcess"/>
    <dgm:cxn modelId="{7F834478-4BE9-4E31-B7AF-07B8A1B58E18}" type="presOf" srcId="{47DD41E5-F878-4673-B4E2-8E22FF254B08}" destId="{8C731BAD-24A9-42E1-A6D6-A979733EA9C6}" srcOrd="1" destOrd="0" presId="urn:microsoft.com/office/officeart/2011/layout/CircleProcess"/>
    <dgm:cxn modelId="{7E1A8DFE-41E4-44A0-B743-D33FA7ECAE30}" type="presOf" srcId="{A3FF8320-957E-4FD9-86C1-F57F964E80CB}" destId="{BACEE248-3BB9-409D-8AE3-C7DC1875D2FE}" srcOrd="1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CC4E29DA-45C4-4087-ACE3-31C3299AFC82}" type="presOf" srcId="{47DD41E5-F878-4673-B4E2-8E22FF254B08}" destId="{1D742566-2F97-4A85-A205-8ACD2CCD3A49}" srcOrd="0" destOrd="0" presId="urn:microsoft.com/office/officeart/2011/layout/CircleProcess"/>
    <dgm:cxn modelId="{2F7C8501-E944-4116-B568-5A363B4DAFC6}" type="presOf" srcId="{C86AA35C-8174-43E5-A653-0C78D628E96A}" destId="{93E3D74A-9961-431D-B3E4-BD8675652755}" srcOrd="1" destOrd="0" presId="urn:microsoft.com/office/officeart/2011/layout/CircleProcess"/>
    <dgm:cxn modelId="{4102DA7C-2EA1-4335-82C4-3E15A66155B5}" type="presOf" srcId="{C86AA35C-8174-43E5-A653-0C78D628E96A}" destId="{151E47A6-6877-4F47-88F1-BDF251E89FE8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79F171B6-99AB-4F10-97E5-D215EFADD414}" type="presOf" srcId="{385D1CEA-20BF-4805-86D7-4CA8A9468EBC}" destId="{5D4CEB40-F310-4017-ACCB-D7B326380097}" srcOrd="0" destOrd="0" presId="urn:microsoft.com/office/officeart/2011/layout/CircleProcess"/>
    <dgm:cxn modelId="{03D51A2C-872C-4669-B276-628A3420F9D1}" type="presParOf" srcId="{90F0B539-62B7-49AD-BD33-869E690218B5}" destId="{0BEFFF38-0017-4596-B76D-C956AE7B4C32}" srcOrd="0" destOrd="0" presId="urn:microsoft.com/office/officeart/2011/layout/CircleProcess"/>
    <dgm:cxn modelId="{EF5CD4E0-E2B5-485E-9CC9-2D17783EA72C}" type="presParOf" srcId="{0BEFFF38-0017-4596-B76D-C956AE7B4C32}" destId="{A23A6331-0B00-4344-B57C-EF4BB00620E5}" srcOrd="0" destOrd="0" presId="urn:microsoft.com/office/officeart/2011/layout/CircleProcess"/>
    <dgm:cxn modelId="{1C2B7F0C-ACA1-4A04-8C3C-6365E21DE7C7}" type="presParOf" srcId="{90F0B539-62B7-49AD-BD33-869E690218B5}" destId="{A556479C-7C85-4F29-A72E-0D70983C895D}" srcOrd="1" destOrd="0" presId="urn:microsoft.com/office/officeart/2011/layout/CircleProcess"/>
    <dgm:cxn modelId="{C9BC633F-5310-4F6A-A839-CDB925636904}" type="presParOf" srcId="{A556479C-7C85-4F29-A72E-0D70983C895D}" destId="{5D4CEB40-F310-4017-ACCB-D7B326380097}" srcOrd="0" destOrd="0" presId="urn:microsoft.com/office/officeart/2011/layout/CircleProcess"/>
    <dgm:cxn modelId="{AA314AC0-8105-479E-AA26-B758AE3729AA}" type="presParOf" srcId="{90F0B539-62B7-49AD-BD33-869E690218B5}" destId="{B0A64AC7-1281-42DF-8BB7-CCC1DBD319A6}" srcOrd="2" destOrd="0" presId="urn:microsoft.com/office/officeart/2011/layout/CircleProcess"/>
    <dgm:cxn modelId="{153327D9-8BA3-490D-8C3A-D28EEC4ACB16}" type="presParOf" srcId="{90F0B539-62B7-49AD-BD33-869E690218B5}" destId="{CE6F7122-4090-412C-A8E6-5ABB3954BA90}" srcOrd="3" destOrd="0" presId="urn:microsoft.com/office/officeart/2011/layout/CircleProcess"/>
    <dgm:cxn modelId="{677EF323-7FC2-49D5-B99A-AFD6C63BBBC9}" type="presParOf" srcId="{CE6F7122-4090-412C-A8E6-5ABB3954BA90}" destId="{F5C3AC06-538A-4457-8D2F-801DD11DE534}" srcOrd="0" destOrd="0" presId="urn:microsoft.com/office/officeart/2011/layout/CircleProcess"/>
    <dgm:cxn modelId="{4DD928CE-65F2-483A-A4CB-79ADA64CC75B}" type="presParOf" srcId="{90F0B539-62B7-49AD-BD33-869E690218B5}" destId="{31202038-B78A-433A-A4D0-B01169C07304}" srcOrd="4" destOrd="0" presId="urn:microsoft.com/office/officeart/2011/layout/CircleProcess"/>
    <dgm:cxn modelId="{9C747112-E389-4184-9531-BCF63D813E3E}" type="presParOf" srcId="{31202038-B78A-433A-A4D0-B01169C07304}" destId="{151E47A6-6877-4F47-88F1-BDF251E89FE8}" srcOrd="0" destOrd="0" presId="urn:microsoft.com/office/officeart/2011/layout/CircleProcess"/>
    <dgm:cxn modelId="{B7B27799-FC47-4A2D-8B24-FA617170AB09}" type="presParOf" srcId="{90F0B539-62B7-49AD-BD33-869E690218B5}" destId="{93E3D74A-9961-431D-B3E4-BD8675652755}" srcOrd="5" destOrd="0" presId="urn:microsoft.com/office/officeart/2011/layout/CircleProcess"/>
    <dgm:cxn modelId="{1D2905EA-6179-44CE-BB6F-9E2F582670BA}" type="presParOf" srcId="{90F0B539-62B7-49AD-BD33-869E690218B5}" destId="{D4F244F7-95F1-44B9-9347-5812964EEA96}" srcOrd="6" destOrd="0" presId="urn:microsoft.com/office/officeart/2011/layout/CircleProcess"/>
    <dgm:cxn modelId="{FDE7F615-F1B3-492D-952B-0F478CB9F312}" type="presParOf" srcId="{D4F244F7-95F1-44B9-9347-5812964EEA96}" destId="{6C38E65E-384B-4161-B8A7-A5FE8DB97D61}" srcOrd="0" destOrd="0" presId="urn:microsoft.com/office/officeart/2011/layout/CircleProcess"/>
    <dgm:cxn modelId="{A6D2506D-3909-436D-A9D5-961B14243371}" type="presParOf" srcId="{90F0B539-62B7-49AD-BD33-869E690218B5}" destId="{94CB6559-F624-4BF3-AB46-CAC113457605}" srcOrd="7" destOrd="0" presId="urn:microsoft.com/office/officeart/2011/layout/CircleProcess"/>
    <dgm:cxn modelId="{DB559084-345F-4288-B3ED-6318E79A43B2}" type="presParOf" srcId="{94CB6559-F624-4BF3-AB46-CAC113457605}" destId="{1D742566-2F97-4A85-A205-8ACD2CCD3A49}" srcOrd="0" destOrd="0" presId="urn:microsoft.com/office/officeart/2011/layout/CircleProcess"/>
    <dgm:cxn modelId="{F2511202-A9FF-47EF-9C86-E5C7FE703800}" type="presParOf" srcId="{90F0B539-62B7-49AD-BD33-869E690218B5}" destId="{8C731BAD-24A9-42E1-A6D6-A979733EA9C6}" srcOrd="8" destOrd="0" presId="urn:microsoft.com/office/officeart/2011/layout/CircleProcess"/>
    <dgm:cxn modelId="{3E45FD41-7B39-491B-AC0A-716A491864E9}" type="presParOf" srcId="{90F0B539-62B7-49AD-BD33-869E690218B5}" destId="{FFB3B686-3069-4508-87A1-CAF695D608BB}" srcOrd="9" destOrd="0" presId="urn:microsoft.com/office/officeart/2011/layout/CircleProcess"/>
    <dgm:cxn modelId="{F5AEE15D-EE21-491E-A44E-2B15C71994D2}" type="presParOf" srcId="{FFB3B686-3069-4508-87A1-CAF695D608BB}" destId="{6FC39AF3-D1C0-4406-82ED-CFF352F7E9C9}" srcOrd="0" destOrd="0" presId="urn:microsoft.com/office/officeart/2011/layout/CircleProcess"/>
    <dgm:cxn modelId="{3685F7F2-92B8-4EEE-9C07-67B9CA4570EE}" type="presParOf" srcId="{90F0B539-62B7-49AD-BD33-869E690218B5}" destId="{8F12FBF0-D92A-4B65-BD12-C4E9DDD6D3E3}" srcOrd="10" destOrd="0" presId="urn:microsoft.com/office/officeart/2011/layout/CircleProcess"/>
    <dgm:cxn modelId="{D6A3B14C-ECD7-49DE-9AA7-14DF811B6F71}" type="presParOf" srcId="{8F12FBF0-D92A-4B65-BD12-C4E9DDD6D3E3}" destId="{20739034-BAD0-4AD2-9456-EB757E7A7B86}" srcOrd="0" destOrd="0" presId="urn:microsoft.com/office/officeart/2011/layout/CircleProcess"/>
    <dgm:cxn modelId="{C038279E-ADA3-4563-8429-ED2F4F204499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执行加工指令</a:t>
          </a:r>
          <a:endParaRPr lang="zh-CN" altLang="en-US" sz="2000" kern="1200" dirty="0"/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编译加工指令</a:t>
          </a:r>
          <a:endParaRPr lang="zh-CN" altLang="en-US" sz="2000" kern="1200" dirty="0"/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建立数字模型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设计及制图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949896" y="1369097"/>
        <a:ext cx="1613971" cy="1613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执行加工指令</a:t>
          </a:r>
          <a:endParaRPr lang="zh-CN" altLang="en-US" sz="2000" kern="1200" dirty="0"/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编译加工指令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建立数字模型</a:t>
          </a:r>
          <a:endParaRPr lang="zh-CN" altLang="en-US" sz="2000" kern="1200" dirty="0"/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设计及制图</a:t>
          </a:r>
          <a:endParaRPr lang="zh-CN" altLang="en-US" sz="2000" kern="1200" dirty="0"/>
        </a:p>
      </dsp:txBody>
      <dsp:txXfrm>
        <a:off x="949896" y="1369097"/>
        <a:ext cx="1613971" cy="16135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执行加工指令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编译加工指令</a:t>
          </a:r>
          <a:endParaRPr lang="zh-CN" altLang="en-US" sz="2000" kern="1200" dirty="0"/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建立数字模型</a:t>
          </a:r>
          <a:endParaRPr lang="zh-CN" altLang="en-US" sz="2000" kern="1200" dirty="0"/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设计及制图</a:t>
          </a:r>
          <a:endParaRPr lang="zh-CN" altLang="en-US" sz="2000" kern="1200" dirty="0"/>
        </a:p>
      </dsp:txBody>
      <dsp:txXfrm>
        <a:off x="949896" y="1369097"/>
        <a:ext cx="1613971" cy="1613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E1C19-16F6-4660-BCAA-2C2BEE00038C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F49F0-4594-4C2C-8EA8-3BCAEA5AF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8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4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38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602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3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07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90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6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7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24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32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9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57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6"/>
            <a:ext cx="10363200" cy="238760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5" indent="0" algn="ctr">
              <a:buNone/>
              <a:defRPr sz="2000"/>
            </a:lvl2pPr>
            <a:lvl3pPr marL="914293" indent="0" algn="ctr">
              <a:buNone/>
              <a:defRPr sz="1799"/>
            </a:lvl3pPr>
            <a:lvl4pPr marL="1371438" indent="0" algn="ctr">
              <a:buNone/>
              <a:defRPr sz="1600"/>
            </a:lvl4pPr>
            <a:lvl5pPr marL="1828584" indent="0" algn="ctr">
              <a:buNone/>
              <a:defRPr sz="1600"/>
            </a:lvl5pPr>
            <a:lvl6pPr marL="2285729" indent="0" algn="ctr">
              <a:buNone/>
              <a:defRPr sz="1600"/>
            </a:lvl6pPr>
            <a:lvl7pPr marL="2742877" indent="0" algn="ctr">
              <a:buNone/>
              <a:defRPr sz="1600"/>
            </a:lvl7pPr>
            <a:lvl8pPr marL="3200022" indent="0" algn="ctr">
              <a:buNone/>
              <a:defRPr sz="1600"/>
            </a:lvl8pPr>
            <a:lvl9pPr marL="3657167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6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9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7"/>
            <a:ext cx="7734301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0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" y="849744"/>
            <a:ext cx="10515601" cy="9758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799"/>
            </a:lvl2pPr>
            <a:lvl3pPr>
              <a:defRPr sz="1600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13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0"/>
            <a:ext cx="10515601" cy="2852736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69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7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3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4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1" cy="132556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2" y="1681167"/>
            <a:ext cx="51577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2" y="2505078"/>
            <a:ext cx="5157787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7"/>
            <a:ext cx="5183189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8"/>
            <a:ext cx="5183189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4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3" y="987427"/>
            <a:ext cx="6172199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3" y="987427"/>
            <a:ext cx="6172199" cy="487362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3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29" indent="0">
              <a:buNone/>
              <a:defRPr sz="2000"/>
            </a:lvl6pPr>
            <a:lvl7pPr marL="2742877" indent="0">
              <a:buNone/>
              <a:defRPr sz="2000"/>
            </a:lvl7pPr>
            <a:lvl8pPr marL="3200022" indent="0">
              <a:buNone/>
              <a:defRPr sz="2000"/>
            </a:lvl8pPr>
            <a:lvl9pPr marL="3657167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6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5" y="853440"/>
            <a:ext cx="10515601" cy="97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5" y="1825624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5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3" y="6356352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3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731522"/>
            <a:ext cx="12192000" cy="121921"/>
          </a:xfrm>
          <a:prstGeom prst="rect">
            <a:avLst/>
          </a:prstGeom>
          <a:solidFill>
            <a:srgbClr val="7E3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5" rIns="91429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95" y="179914"/>
            <a:ext cx="432000" cy="43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6395" y="223693"/>
            <a:ext cx="392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清华大学基础工业训练中心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9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1pPr>
    </p:titleStyle>
    <p:bodyStyle>
      <a:lvl1pPr marL="228574" indent="-228574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1pPr>
      <a:lvl2pPr marL="685719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2pPr>
      <a:lvl3pPr marL="1142865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3pPr>
      <a:lvl4pPr marL="1600010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4pPr>
      <a:lvl5pPr marL="2057157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3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m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mp"/><Relationship Id="rId3" Type="http://schemas.openxmlformats.org/officeDocument/2006/relationships/image" Target="../media/image11.png"/><Relationship Id="rId7" Type="http://schemas.openxmlformats.org/officeDocument/2006/relationships/image" Target="../media/image1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m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精雕</a:t>
            </a:r>
            <a:r>
              <a:rPr lang="zh-CN" altLang="en-US" dirty="0" smtClean="0"/>
              <a:t>机（高精度数控铣床）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学习、实践与自主制作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979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049" y="1862541"/>
            <a:ext cx="2448232" cy="2848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输出刀具路径(后置处理)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514" y="606216"/>
            <a:ext cx="8106906" cy="606827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151134" y="953370"/>
            <a:ext cx="4677428" cy="3905795"/>
            <a:chOff x="4041406" y="599802"/>
            <a:chExt cx="4677428" cy="3905795"/>
          </a:xfrm>
        </p:grpSpPr>
        <p:pic>
          <p:nvPicPr>
            <p:cNvPr id="10" name="Picture 9" descr="机床设置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1406" y="599802"/>
              <a:ext cx="4677428" cy="390579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92800" y="3666601"/>
              <a:ext cx="1247700" cy="3338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5" name="Straight Connector 34"/>
          <p:cNvCxnSpPr>
            <a:stCxn id="9" idx="1"/>
          </p:cNvCxnSpPr>
          <p:nvPr/>
        </p:nvCxnSpPr>
        <p:spPr>
          <a:xfrm flipH="1" flipV="1">
            <a:off x="2492698" y="3354951"/>
            <a:ext cx="1183816" cy="28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786106" y="1207008"/>
            <a:ext cx="4677428" cy="3905795"/>
            <a:chOff x="6676378" y="853440"/>
            <a:chExt cx="4677428" cy="3905795"/>
          </a:xfrm>
        </p:grpSpPr>
        <p:pic>
          <p:nvPicPr>
            <p:cNvPr id="13" name="Picture 12" descr="机床设置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378" y="853440"/>
              <a:ext cx="4677428" cy="39057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7882254" y="1121783"/>
              <a:ext cx="842646" cy="2625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253854" y="3001383"/>
              <a:ext cx="756000" cy="21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878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653504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9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安全操作须知</a:t>
            </a:r>
            <a:endParaRPr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04000" y="862212"/>
            <a:ext cx="5588000" cy="5995788"/>
            <a:chOff x="6604000" y="862212"/>
            <a:chExt cx="5588000" cy="5995788"/>
          </a:xfrm>
        </p:grpSpPr>
        <p:grpSp>
          <p:nvGrpSpPr>
            <p:cNvPr id="9" name="Group 8"/>
            <p:cNvGrpSpPr/>
            <p:nvPr/>
          </p:nvGrpSpPr>
          <p:grpSpPr>
            <a:xfrm>
              <a:off x="6860766" y="3841302"/>
              <a:ext cx="5331234" cy="3016698"/>
              <a:chOff x="-4789714" y="-333829"/>
              <a:chExt cx="11901714" cy="673462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4789714" y="-333829"/>
                <a:ext cx="11901714" cy="6734629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-4789714" y="-333829"/>
                <a:ext cx="1596571" cy="537029"/>
              </a:xfrm>
              <a:prstGeom prst="rect">
                <a:avLst/>
              </a:prstGeom>
              <a:solidFill>
                <a:srgbClr val="D5C8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646057" y="-333829"/>
                <a:ext cx="1465943" cy="885372"/>
              </a:xfrm>
              <a:prstGeom prst="rect">
                <a:avLst/>
              </a:prstGeom>
              <a:solidFill>
                <a:srgbClr val="D8CC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604000" y="862212"/>
              <a:ext cx="5588000" cy="3094716"/>
              <a:chOff x="6604000" y="862212"/>
              <a:chExt cx="5588000" cy="309471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604000" y="1088240"/>
                <a:ext cx="5588000" cy="2757714"/>
              </a:xfrm>
              <a:prstGeom prst="rect">
                <a:avLst/>
              </a:prstGeom>
              <a:solidFill>
                <a:srgbClr val="D9C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t"/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1.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正确穿着防护服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68958" y="862212"/>
                <a:ext cx="3094716" cy="30947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04000" y="1889760"/>
                <a:ext cx="1882274" cy="1951542"/>
              </a:xfrm>
              <a:prstGeom prst="rect">
                <a:avLst/>
              </a:prstGeom>
              <a:ln w="203200">
                <a:solidFill>
                  <a:schemeClr val="bg1"/>
                </a:solidFill>
              </a:ln>
            </p:spPr>
          </p:pic>
        </p:grpSp>
      </p:grp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Stick to this and don’t try those dumb ways to die…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97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708150" algn="l"/>
              </a:tabLst>
            </a:pPr>
            <a:r>
              <a:rPr lang="zh-CN" altLang="en-US" dirty="0" smtClean="0"/>
              <a:t>安全操作</a:t>
            </a:r>
            <a:r>
              <a:rPr lang="zh-CN" altLang="en-US" dirty="0"/>
              <a:t>须知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主轴运转时，操作台推拉门必须关闭！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以下情形可开门操作：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分中、定位时，主轴停转情况下</a:t>
            </a:r>
            <a:endParaRPr lang="en-US" altLang="zh-CN" dirty="0" smtClean="0"/>
          </a:p>
          <a:p>
            <a:r>
              <a:rPr lang="zh-CN" altLang="en-US" dirty="0" smtClean="0"/>
              <a:t>养成</a:t>
            </a:r>
            <a:r>
              <a:rPr lang="zh-CN" altLang="en-US" dirty="0" smtClean="0">
                <a:solidFill>
                  <a:srgbClr val="FF0000"/>
                </a:solidFill>
              </a:rPr>
              <a:t>先试切再运行</a:t>
            </a:r>
            <a:r>
              <a:rPr lang="zh-CN" altLang="en-US" dirty="0" smtClean="0"/>
              <a:t>的好习惯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执行程序或执行</a:t>
            </a:r>
            <a:r>
              <a:rPr lang="en-US" altLang="zh-CN" dirty="0"/>
              <a:t>MDI</a:t>
            </a:r>
            <a:r>
              <a:rPr lang="zh-CN" altLang="en-US" dirty="0" smtClean="0"/>
              <a:t>指令时，必须先进行手轮试切</a:t>
            </a:r>
            <a:endParaRPr lang="en-US" altLang="zh-CN" dirty="0"/>
          </a:p>
          <a:p>
            <a:pPr lvl="1"/>
            <a:r>
              <a:rPr lang="zh-CN" altLang="en-US" dirty="0" smtClean="0"/>
              <a:t>观察加工位置正确、程序运行正常后，再取消手轮试切使程序自动运行</a:t>
            </a:r>
            <a:endParaRPr lang="en-US" altLang="zh-CN" dirty="0" smtClean="0"/>
          </a:p>
          <a:p>
            <a:r>
              <a:rPr lang="zh-CN" altLang="en-US" dirty="0" smtClean="0"/>
              <a:t>装卡材料时一定要牢固，必须做到“装实、装正、装平”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严禁在材料悬空的地方进行加工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加工金属时必须加切削液</a:t>
            </a:r>
            <a:r>
              <a:rPr lang="zh-CN" altLang="en-US" dirty="0" smtClean="0"/>
              <a:t>，切削液必须冲到刀具上</a:t>
            </a:r>
            <a:endParaRPr lang="en-US" altLang="zh-CN" dirty="0" smtClean="0"/>
          </a:p>
          <a:p>
            <a:r>
              <a:rPr lang="zh-CN" altLang="en-US" dirty="0"/>
              <a:t>加工过程</a:t>
            </a:r>
            <a:r>
              <a:rPr lang="zh-CN" altLang="en-US" dirty="0" smtClean="0"/>
              <a:t>中严禁伏在加工区域进行观察，严禁用手直接触碰加工表面。</a:t>
            </a:r>
            <a:r>
              <a:rPr lang="zh-CN" altLang="en-US" dirty="0" smtClean="0">
                <a:solidFill>
                  <a:srgbClr val="FF0000"/>
                </a:solidFill>
              </a:rPr>
              <a:t>谨防异物入眼及高温烫伤！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请监督身边的每一个人，包括教师，一旦出现违反规程的操作及时指出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2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精雕机结构及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原理（以北京精雕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Carver600TE_A12E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为例）</a:t>
            </a:r>
            <a:endParaRPr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5" y="1934856"/>
            <a:ext cx="9454109" cy="4369694"/>
            <a:chOff x="838205" y="1934856"/>
            <a:chExt cx="9454109" cy="4369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16839" y="2948511"/>
              <a:ext cx="4005545" cy="3356039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8022381" y="3765883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JD50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数控系统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463397" y="2294856"/>
              <a:ext cx="0" cy="102586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463402" y="2294856"/>
              <a:ext cx="96252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9" idx="1"/>
            </p:cNvCxnSpPr>
            <p:nvPr/>
          </p:nvCxnSpPr>
          <p:spPr>
            <a:xfrm flipH="1">
              <a:off x="8425926" y="2294856"/>
              <a:ext cx="71438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9140314" y="1934856"/>
              <a:ext cx="1152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dirty="0">
                <a:solidFill>
                  <a:schemeClr val="tx1"/>
                </a:solidFill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622945" y="3920208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三自由度加工区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974945" y="5691960"/>
              <a:ext cx="1296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冷却液箱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766945" y="4923534"/>
              <a:ext cx="1152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对刀仪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8017026" y="4779537"/>
              <a:ext cx="1440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主轴制冷机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735511" y="2192948"/>
              <a:ext cx="3932097" cy="576000"/>
              <a:chOff x="1993756" y="2192948"/>
              <a:chExt cx="3932097" cy="576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993756" y="2294856"/>
                <a:ext cx="1296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~10000rpm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259589" y="2294856"/>
                <a:ext cx="1368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20-20000rpm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629853" y="219294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旋转主轴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38205" y="3992208"/>
              <a:ext cx="3348000" cy="576000"/>
              <a:chOff x="96450" y="3992208"/>
              <a:chExt cx="3348000" cy="576000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148450" y="399220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伞式刀库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6450" y="4096782"/>
                <a:ext cx="900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把刀具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996450" y="4096782"/>
                <a:ext cx="1152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6-8</a:t>
                </a:r>
                <a:r>
                  <a:rPr lang="zh-CN" altLang="en-US" sz="1600" dirty="0" smtClean="0">
                    <a:solidFill>
                      <a:sysClr val="windowText" lastClr="000000"/>
                    </a:solidFill>
                  </a:rPr>
                  <a:t>把刀具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544160" y="4096782"/>
              <a:ext cx="1080000" cy="28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</a:rPr>
                <a:t>0.005mm</a:t>
              </a:r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Picture 8" descr="Carver400TE_A10E.pdf - Adobe Reader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553" y1="28095" x2="3553" y2="28095"/>
                          <a14:foregroundMark x1="13518" y1="28095" x2="13518" y2="28095"/>
                          <a14:foregroundMark x1="10052" y1="46667" x2="10052" y2="46667"/>
                          <a14:foregroundMark x1="7626" y1="44762" x2="7626" y2="44762"/>
                          <a14:foregroundMark x1="4766" y1="80000" x2="4766" y2="80000"/>
                          <a14:foregroundMark x1="13518" y1="72381" x2="13518" y2="72381"/>
                          <a14:foregroundMark x1="93068" y1="54762" x2="93068" y2="54762"/>
                          <a14:backgroundMark x1="5026" y1="63333" x2="5026" y2="6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8865" y="5240625"/>
              <a:ext cx="2847999" cy="517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77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机床控制面板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1- </a:t>
            </a:r>
            <a:r>
              <a:rPr lang="zh-CN" altLang="en-US" dirty="0" smtClean="0"/>
              <a:t>显示器</a:t>
            </a:r>
            <a:endParaRPr lang="en-US" altLang="zh-CN" dirty="0" smtClean="0"/>
          </a:p>
          <a:p>
            <a:r>
              <a:rPr lang="en-US" altLang="zh-CN" dirty="0" smtClean="0"/>
              <a:t>2- </a:t>
            </a:r>
            <a:r>
              <a:rPr lang="zh-CN" altLang="en-US" dirty="0" smtClean="0"/>
              <a:t>功能按键</a:t>
            </a:r>
            <a:endParaRPr lang="en-US" altLang="zh-CN" dirty="0" smtClean="0"/>
          </a:p>
          <a:p>
            <a:r>
              <a:rPr lang="en-US" altLang="zh-CN" dirty="0" smtClean="0"/>
              <a:t>3- </a:t>
            </a:r>
            <a:r>
              <a:rPr lang="zh-CN" altLang="en-US" dirty="0" smtClean="0"/>
              <a:t>字符及系统按键</a:t>
            </a:r>
            <a:endParaRPr lang="en-US" altLang="zh-CN" dirty="0" smtClean="0"/>
          </a:p>
          <a:p>
            <a:r>
              <a:rPr lang="en-US" altLang="zh-CN" dirty="0" smtClean="0"/>
              <a:t>4- </a:t>
            </a:r>
            <a:r>
              <a:rPr lang="zh-CN" altLang="en-US" dirty="0" smtClean="0"/>
              <a:t>机床控制按键</a:t>
            </a:r>
            <a:endParaRPr lang="en-US" altLang="zh-CN" dirty="0" smtClean="0"/>
          </a:p>
          <a:p>
            <a:r>
              <a:rPr lang="en-US" altLang="zh-CN" dirty="0" smtClean="0"/>
              <a:t>5- </a:t>
            </a:r>
            <a:r>
              <a:rPr lang="zh-CN" altLang="en-US" dirty="0" smtClean="0"/>
              <a:t>急停按钮</a:t>
            </a:r>
            <a:endParaRPr lang="en-US" altLang="zh-CN" dirty="0" smtClean="0"/>
          </a:p>
          <a:p>
            <a:r>
              <a:rPr lang="en-US" altLang="zh-CN" dirty="0" smtClean="0"/>
              <a:t>6- </a:t>
            </a:r>
            <a:r>
              <a:rPr lang="zh-CN" altLang="en-US" dirty="0" smtClean="0"/>
              <a:t>主轴转速、进给速度</a:t>
            </a:r>
            <a:endParaRPr lang="en-US" altLang="zh-CN" dirty="0" smtClean="0"/>
          </a:p>
          <a:p>
            <a:r>
              <a:rPr lang="en-US" altLang="zh-CN" dirty="0" smtClean="0"/>
              <a:t>7- </a:t>
            </a:r>
            <a:r>
              <a:rPr lang="zh-CN" altLang="en-US" dirty="0" smtClean="0"/>
              <a:t>主机电源</a:t>
            </a:r>
            <a:endParaRPr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65518" y="1157594"/>
            <a:ext cx="6987698" cy="5224918"/>
            <a:chOff x="4265518" y="1157594"/>
            <a:chExt cx="6987698" cy="52249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5518" y="1157594"/>
              <a:ext cx="6987698" cy="52249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6851904" y="1914144"/>
              <a:ext cx="1889760" cy="147160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51904" y="3481138"/>
              <a:ext cx="1889760" cy="57264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89251" y="1841665"/>
              <a:ext cx="1088938" cy="221698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889251" y="1841666"/>
              <a:ext cx="216000" cy="1404000"/>
            </a:xfrm>
            <a:prstGeom prst="rect">
              <a:avLst/>
            </a:prstGeom>
            <a:noFill/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64816" y="4644327"/>
              <a:ext cx="2196000" cy="12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026279" y="4571511"/>
              <a:ext cx="648000" cy="64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69821" y="5305824"/>
              <a:ext cx="1008000" cy="5400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9616220" y="4629182"/>
              <a:ext cx="360000" cy="36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1778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机床控制系统（</a:t>
            </a:r>
            <a:r>
              <a:rPr lang="en-US" altLang="zh-CN" dirty="0" smtClean="0"/>
              <a:t>JD50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182562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1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位置（</a:t>
            </a:r>
            <a:r>
              <a:rPr lang="en-US" altLang="zh-CN" dirty="0" smtClean="0"/>
              <a:t>POS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查看刀具绝对坐标</a:t>
            </a:r>
            <a:endParaRPr lang="en-US" altLang="zh-CN" dirty="0" smtClean="0"/>
          </a:p>
          <a:p>
            <a:r>
              <a:rPr lang="zh-CN" altLang="en-US" dirty="0" smtClean="0"/>
              <a:t>查看机床运转参数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运行时间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加工时间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实际进给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实际转速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装载刀具 等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785808" y="994609"/>
            <a:ext cx="5074564" cy="5685856"/>
            <a:chOff x="6785808" y="994609"/>
            <a:chExt cx="5074564" cy="5685856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994609"/>
              <a:ext cx="5074564" cy="5685856"/>
              <a:chOff x="6785808" y="994609"/>
              <a:chExt cx="5074564" cy="56858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994609"/>
                <a:ext cx="5074564" cy="568585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695217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920260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909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参考点，点击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，等待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键绿灯灭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主轴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定向，等待主轴定向键绿灯亮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705599" y="2019299"/>
            <a:ext cx="5376673" cy="3238501"/>
            <a:chOff x="6705599" y="2019299"/>
            <a:chExt cx="5376673" cy="3238501"/>
          </a:xfrm>
        </p:grpSpPr>
        <p:grpSp>
          <p:nvGrpSpPr>
            <p:cNvPr id="10" name="Group 9"/>
            <p:cNvGrpSpPr/>
            <p:nvPr/>
          </p:nvGrpSpPr>
          <p:grpSpPr>
            <a:xfrm>
              <a:off x="6705599" y="2019299"/>
              <a:ext cx="5376673" cy="3238501"/>
              <a:chOff x="6705599" y="2019299"/>
              <a:chExt cx="5376673" cy="323850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05599" y="2019299"/>
                <a:ext cx="5376673" cy="3238501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10564494" y="2161034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369678" y="3112010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479662" y="4087370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87310" y="2655216"/>
                <a:ext cx="864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H="1">
              <a:off x="10034016" y="2706624"/>
              <a:ext cx="365760" cy="280416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lg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8964823" y="3645408"/>
              <a:ext cx="337673" cy="35588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lg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7866318" y="3213519"/>
              <a:ext cx="541939" cy="781047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lg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2493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8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建模及加工路径编译软件学习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120’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三维建模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30’	09:30-10:00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加工工件设计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60’	10:00-11:00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加工路径编译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10’	11:00-11:30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路径编译及文件传递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20’</a:t>
            </a: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机操作讲解及工件加工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180’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5’	13:30-13:35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5’	13:35-13:40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分中对刀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20’	13:40-14:00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数控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120’	14:00-16:00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工件卸载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’	16:00-16:05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产品装配及调试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25’	16:05-16:30</a:t>
            </a:r>
          </a:p>
        </p:txBody>
      </p:sp>
    </p:spTree>
    <p:extLst>
      <p:ext uri="{BB962C8B-B14F-4D97-AF65-F5344CB8AC3E}">
        <p14:creationId xmlns:p14="http://schemas.microsoft.com/office/powerpoint/2010/main" val="3010965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54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程序（</a:t>
            </a:r>
            <a:r>
              <a:rPr lang="en-US" altLang="zh-CN" dirty="0" smtClean="0"/>
              <a:t>PROG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调用加工路径</a:t>
            </a:r>
            <a:endParaRPr lang="en-US" altLang="zh-CN" dirty="0" smtClean="0"/>
          </a:p>
          <a:p>
            <a:r>
              <a:rPr lang="zh-CN" altLang="en-US" dirty="0" smtClean="0"/>
              <a:t>编辑加工路径</a:t>
            </a:r>
            <a:endParaRPr lang="en-US" altLang="zh-CN" dirty="0" smtClean="0"/>
          </a:p>
          <a:p>
            <a:r>
              <a:rPr lang="zh-CN" altLang="en-US" dirty="0" smtClean="0"/>
              <a:t>查看加工路径执行状态</a:t>
            </a:r>
            <a:endParaRPr lang="en-US" altLang="zh-CN" dirty="0" smtClean="0"/>
          </a:p>
          <a:p>
            <a:r>
              <a:rPr lang="zh-CN" altLang="en-US" dirty="0" smtClean="0"/>
              <a:t>调用预设程序（</a:t>
            </a:r>
            <a:r>
              <a:rPr lang="en-US" altLang="zh-CN" dirty="0" smtClean="0"/>
              <a:t>MDI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矩形分中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圆形分中</a:t>
            </a:r>
            <a:endParaRPr lang="en-US" altLang="zh-CN" dirty="0" smtClean="0"/>
          </a:p>
          <a:p>
            <a:pPr lvl="1"/>
            <a:r>
              <a:rPr lang="zh-CN" altLang="en-US" dirty="0"/>
              <a:t>铣矩形</a:t>
            </a:r>
            <a:r>
              <a:rPr lang="zh-CN" altLang="en-US" dirty="0" smtClean="0"/>
              <a:t>面 等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785808" y="994609"/>
            <a:ext cx="5074564" cy="5685856"/>
            <a:chOff x="6785808" y="994609"/>
            <a:chExt cx="5074564" cy="5685856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994609"/>
              <a:ext cx="5074564" cy="5685856"/>
              <a:chOff x="6785808" y="994609"/>
              <a:chExt cx="5074564" cy="56858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994609"/>
                <a:ext cx="5074564" cy="568585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741739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797186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2342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PROG</a:t>
            </a:r>
            <a:r>
              <a:rPr lang="zh-CN" altLang="en-US" dirty="0" smtClean="0"/>
              <a:t>键</a:t>
            </a:r>
            <a:endParaRPr lang="en-US" altLang="zh-CN" dirty="0" smtClean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F7</a:t>
            </a:r>
            <a:r>
              <a:rPr lang="zh-CN" altLang="en-US" dirty="0" smtClean="0"/>
              <a:t>进入</a:t>
            </a:r>
            <a:r>
              <a:rPr lang="en-US" altLang="zh-CN" dirty="0" smtClean="0"/>
              <a:t>MDI</a:t>
            </a:r>
            <a:r>
              <a:rPr lang="zh-CN" altLang="en-US" dirty="0" smtClean="0"/>
              <a:t>界面</a:t>
            </a:r>
            <a:endParaRPr lang="en-US" altLang="zh-CN" dirty="0" smtClean="0"/>
          </a:p>
          <a:p>
            <a:r>
              <a:rPr lang="zh-CN" altLang="en-US" dirty="0" smtClean="0"/>
              <a:t>按下机床控制按钮</a:t>
            </a:r>
            <a:r>
              <a:rPr lang="en-US" altLang="zh-CN" dirty="0" smtClean="0"/>
              <a:t>MDI</a:t>
            </a:r>
            <a:r>
              <a:rPr lang="zh-CN" altLang="en-US" dirty="0" smtClean="0"/>
              <a:t>键</a:t>
            </a:r>
            <a:endParaRPr lang="en-US" altLang="zh-CN" dirty="0" smtClean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841248"/>
              <a:ext cx="5979216" cy="5839217"/>
              <a:chOff x="6785808" y="841248"/>
              <a:chExt cx="5979216" cy="58392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841248"/>
                <a:ext cx="5979216" cy="583921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741739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79718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1004194" y="3606835"/>
              <a:ext cx="1728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47961" y="1821732"/>
            <a:ext cx="1919191" cy="1055201"/>
            <a:chOff x="10138049" y="2033408"/>
            <a:chExt cx="1919191" cy="10552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38049" y="2033408"/>
              <a:ext cx="1919191" cy="1055201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1456353" y="2161034"/>
              <a:ext cx="432000" cy="4320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033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选择：</a:t>
            </a:r>
            <a:r>
              <a:rPr lang="en-US" altLang="zh-CN" dirty="0" smtClean="0">
                <a:latin typeface="+mj-ea"/>
                <a:ea typeface="+mj-ea"/>
              </a:rPr>
              <a:t>CF5.(</a:t>
            </a:r>
            <a:r>
              <a:rPr lang="zh-CN" altLang="en-US" dirty="0" smtClean="0">
                <a:latin typeface="+mj-ea"/>
                <a:ea typeface="+mj-ea"/>
              </a:rPr>
              <a:t>系统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  <a:r>
              <a:rPr lang="zh-CN" altLang="en-US" dirty="0">
                <a:latin typeface="+mj-ea"/>
                <a:ea typeface="+mj-ea"/>
              </a:rPr>
              <a:t>矩形</a:t>
            </a:r>
            <a:r>
              <a:rPr lang="zh-CN" altLang="en-US" dirty="0" smtClean="0">
                <a:latin typeface="+mj-ea"/>
                <a:ea typeface="+mj-ea"/>
              </a:rPr>
              <a:t>分中</a:t>
            </a:r>
            <a:r>
              <a:rPr lang="en-US" altLang="zh-CN" dirty="0" smtClean="0">
                <a:latin typeface="+mj-ea"/>
                <a:ea typeface="+mj-ea"/>
              </a:rPr>
              <a:t>(</a:t>
            </a:r>
            <a:r>
              <a:rPr lang="zh-CN" altLang="en-US" dirty="0" smtClean="0">
                <a:latin typeface="+mj-ea"/>
                <a:ea typeface="+mj-ea"/>
              </a:rPr>
              <a:t>分中棒或刀具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zh-CN" dirty="0" smtClean="0"/>
              <a:t>MDI</a:t>
            </a:r>
            <a:r>
              <a:rPr lang="zh-CN" altLang="en-US" dirty="0" smtClean="0"/>
              <a:t>界面调出程序代码：</a:t>
            </a:r>
            <a:endParaRPr lang="en-US" altLang="zh-CN" dirty="0" smtClean="0"/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en-US" altLang="zh-CN" sz="1800" dirty="0" smtClean="0">
                <a:latin typeface="+mj-ea"/>
                <a:ea typeface="+mj-ea"/>
              </a:rPr>
              <a:t>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(</a:t>
            </a:r>
            <a:r>
              <a:rPr lang="zh-CN" altLang="en-US" sz="1800" dirty="0" smtClean="0">
                <a:latin typeface="+mj-ea"/>
                <a:ea typeface="+mj-ea"/>
              </a:rPr>
              <a:t>程序功能：矩形分中</a:t>
            </a:r>
            <a:r>
              <a:rPr lang="en-US" altLang="zh-CN" sz="1800" dirty="0" smtClean="0">
                <a:latin typeface="+mj-ea"/>
                <a:ea typeface="+mj-ea"/>
              </a:rPr>
              <a:t>-</a:t>
            </a:r>
            <a:r>
              <a:rPr lang="zh-CN" altLang="en-US" sz="1800" dirty="0" smtClean="0">
                <a:latin typeface="+mj-ea"/>
                <a:ea typeface="+mj-ea"/>
              </a:rPr>
              <a:t>分中棒或刀具</a:t>
            </a: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)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98 </a:t>
            </a: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P</a:t>
            </a:r>
            <a:r>
              <a:rPr lang="en-US" altLang="zh-CN" sz="1800" dirty="0" smtClean="0">
                <a:latin typeface="+mj-ea"/>
                <a:ea typeface="+mj-ea"/>
              </a:rPr>
              <a:t>8112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30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%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lvl="1"/>
            <a:r>
              <a:rPr lang="zh-CN" altLang="en-US" dirty="0"/>
              <a:t>按下程序启动</a:t>
            </a:r>
            <a:endParaRPr lang="en-US" altLang="zh-CN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8556960" y="1917392"/>
              <a:ext cx="1944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0292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将主轴转速设置为</a:t>
            </a:r>
            <a:r>
              <a:rPr lang="en-US" altLang="zh-CN" dirty="0" smtClean="0"/>
              <a:t>1000</a:t>
            </a:r>
          </a:p>
          <a:p>
            <a:r>
              <a:rPr lang="zh-CN" altLang="en-US" dirty="0" smtClean="0"/>
              <a:t>将分中结果存储在</a:t>
            </a:r>
            <a:r>
              <a:rPr lang="en-US" altLang="zh-CN" dirty="0" smtClean="0"/>
              <a:t>G54</a:t>
            </a:r>
          </a:p>
          <a:p>
            <a:r>
              <a:rPr lang="zh-CN" altLang="en-US" dirty="0" smtClean="0"/>
              <a:t>后面执行程序时会调用该工件坐标系</a:t>
            </a:r>
            <a:endParaRPr lang="en-US" altLang="zh-CN" dirty="0" smtClean="0"/>
          </a:p>
          <a:p>
            <a:r>
              <a:rPr lang="zh-CN" altLang="en-US" dirty="0" smtClean="0"/>
              <a:t>点击确定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841248"/>
              <a:ext cx="5979216" cy="5839217"/>
              <a:chOff x="6785808" y="841248"/>
              <a:chExt cx="5979216" cy="58392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841248"/>
                <a:ext cx="5979216" cy="583921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22" name="Rounded Rectangle 21"/>
            <p:cNvSpPr/>
            <p:nvPr/>
          </p:nvSpPr>
          <p:spPr>
            <a:xfrm>
              <a:off x="9522530" y="2191910"/>
              <a:ext cx="129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522530" y="2616624"/>
              <a:ext cx="129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4620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按下手轮，</a:t>
            </a:r>
            <a:r>
              <a:rPr lang="en-US" altLang="zh-CN" dirty="0" smtClean="0"/>
              <a:t>2. </a:t>
            </a:r>
            <a:r>
              <a:rPr lang="zh-CN" altLang="en-US" dirty="0" smtClean="0"/>
              <a:t>按下程序运行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用手轮将刀具移到工件左侧（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按下</a:t>
            </a:r>
            <a:r>
              <a:rPr lang="en-US" altLang="zh-CN" dirty="0" smtClean="0"/>
              <a:t>MDI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5. </a:t>
            </a:r>
            <a:r>
              <a:rPr lang="zh-CN" altLang="en-US" dirty="0" smtClean="0"/>
              <a:t>按下程序运行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重复上述步骤，继续标定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右侧（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r>
              <a:rPr lang="zh-CN" altLang="en-US" dirty="0"/>
              <a:t>前侧</a:t>
            </a:r>
            <a:r>
              <a:rPr lang="zh-CN" altLang="en-US" dirty="0" smtClean="0"/>
              <a:t>（</a:t>
            </a:r>
            <a:r>
              <a:rPr lang="en-US" altLang="zh-CN" dirty="0" smtClean="0"/>
              <a:t>Y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r>
              <a:rPr lang="zh-CN" altLang="en-US" dirty="0"/>
              <a:t>后</a:t>
            </a:r>
            <a:r>
              <a:rPr lang="zh-CN" altLang="en-US" dirty="0" smtClean="0"/>
              <a:t>侧（</a:t>
            </a:r>
            <a:r>
              <a:rPr lang="en-US" altLang="zh-CN" dirty="0" smtClean="0"/>
              <a:t>Y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标定顺序必须左右成对、前后成对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左右（右左）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前后（后前）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前后（后前）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左右（右左）</a:t>
            </a:r>
            <a:endParaRPr lang="en-US" altLang="zh-CN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5808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2176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</p:grpSp>
      <p:grpSp>
        <p:nvGrpSpPr>
          <p:cNvPr id="40" name="Group 39"/>
          <p:cNvGrpSpPr/>
          <p:nvPr/>
        </p:nvGrpSpPr>
        <p:grpSpPr>
          <a:xfrm>
            <a:off x="5173925" y="2775284"/>
            <a:ext cx="4675928" cy="3571560"/>
            <a:chOff x="5173925" y="2775284"/>
            <a:chExt cx="4675928" cy="35715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73925" y="2775284"/>
              <a:ext cx="3002504" cy="35715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6508935" y="565756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071621" y="303628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71562" y="3024093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423755" y="3713299"/>
              <a:ext cx="275559" cy="18432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6941884" y="3719562"/>
              <a:ext cx="641540" cy="18369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39980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03984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7262654" y="5963309"/>
              <a:ext cx="49690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835764" y="5733759"/>
              <a:ext cx="2014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标定矩形边缘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8007015" y="3713299"/>
              <a:ext cx="687807" cy="194426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468699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45152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29440" y="4854895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 flipV="1">
              <a:off x="6546619" y="3713299"/>
              <a:ext cx="309019" cy="113431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5027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完成分中</a:t>
            </a:r>
            <a:endParaRPr lang="en-US" altLang="zh-CN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5808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2176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</p:grpSp>
    </p:spTree>
    <p:extLst>
      <p:ext uri="{BB962C8B-B14F-4D97-AF65-F5344CB8AC3E}">
        <p14:creationId xmlns:p14="http://schemas.microsoft.com/office/powerpoint/2010/main" val="2269946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06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按下</a:t>
            </a:r>
            <a:r>
              <a:rPr lang="en-US" altLang="zh-CN" dirty="0"/>
              <a:t>PROG</a:t>
            </a:r>
            <a:r>
              <a:rPr lang="zh-CN" altLang="en-US" dirty="0" smtClean="0"/>
              <a:t>键，</a:t>
            </a:r>
            <a:r>
              <a:rPr lang="en-US" altLang="zh-CN" dirty="0" smtClean="0"/>
              <a:t>F7</a:t>
            </a:r>
            <a:r>
              <a:rPr lang="zh-CN" altLang="en-US" dirty="0" smtClean="0"/>
              <a:t>键进入</a:t>
            </a:r>
            <a:r>
              <a:rPr lang="en-US" altLang="zh-CN" dirty="0"/>
              <a:t>MDI</a:t>
            </a:r>
            <a:r>
              <a:rPr lang="zh-CN" altLang="en-US" dirty="0"/>
              <a:t>界面</a:t>
            </a:r>
            <a:endParaRPr lang="en-US" altLang="zh-CN" dirty="0"/>
          </a:p>
          <a:p>
            <a:r>
              <a:rPr lang="zh-CN" altLang="en-US" dirty="0"/>
              <a:t>按下机床控制按钮</a:t>
            </a:r>
            <a:r>
              <a:rPr lang="en-US" altLang="zh-CN" dirty="0"/>
              <a:t>MDI</a:t>
            </a:r>
            <a:r>
              <a:rPr lang="zh-CN" altLang="en-US" dirty="0"/>
              <a:t>键</a:t>
            </a:r>
            <a:endParaRPr lang="en-US" altLang="zh-CN" dirty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选择：</a:t>
            </a:r>
            <a:r>
              <a:rPr lang="en-US" altLang="zh-CN" dirty="0" smtClean="0">
                <a:latin typeface="+mj-ea"/>
                <a:ea typeface="+mj-ea"/>
              </a:rPr>
              <a:t>CF1.(</a:t>
            </a:r>
            <a:r>
              <a:rPr lang="zh-CN" altLang="en-US" dirty="0" smtClean="0">
                <a:latin typeface="+mj-ea"/>
                <a:ea typeface="+mj-ea"/>
              </a:rPr>
              <a:t>系统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  <a:r>
              <a:rPr lang="zh-CN" altLang="en-US" dirty="0" smtClean="0">
                <a:latin typeface="+mj-ea"/>
                <a:ea typeface="+mj-ea"/>
              </a:rPr>
              <a:t>触</a:t>
            </a:r>
            <a:r>
              <a:rPr lang="zh-CN" altLang="en-US" dirty="0">
                <a:latin typeface="+mj-ea"/>
                <a:ea typeface="+mj-ea"/>
              </a:rPr>
              <a:t>碰式对刀仪对</a:t>
            </a:r>
            <a:r>
              <a:rPr lang="zh-CN" altLang="en-US" dirty="0" smtClean="0">
                <a:latin typeface="+mj-ea"/>
                <a:ea typeface="+mj-ea"/>
              </a:rPr>
              <a:t>刀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/>
              <a:t>MDI</a:t>
            </a:r>
            <a:r>
              <a:rPr lang="zh-CN" altLang="en-US" dirty="0" smtClean="0"/>
              <a:t>界面调出程序代码：</a:t>
            </a:r>
            <a:endParaRPr lang="en-US" altLang="zh-CN" dirty="0" smtClean="0"/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en-US" altLang="zh-CN" sz="1800" dirty="0" smtClean="0">
                <a:latin typeface="+mj-ea"/>
                <a:ea typeface="+mj-ea"/>
              </a:rPr>
              <a:t>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(</a:t>
            </a:r>
            <a:r>
              <a:rPr lang="zh-CN" altLang="en-US" sz="1800" dirty="0" smtClean="0">
                <a:latin typeface="+mj-ea"/>
                <a:ea typeface="+mj-ea"/>
              </a:rPr>
              <a:t>程序</a:t>
            </a:r>
            <a:r>
              <a:rPr lang="zh-CN" altLang="en-US" sz="1800" dirty="0">
                <a:latin typeface="+mj-ea"/>
                <a:ea typeface="+mj-ea"/>
              </a:rPr>
              <a:t>功能：触碰式对刀仪对刀</a:t>
            </a: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)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98 </a:t>
            </a: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P</a:t>
            </a:r>
            <a:r>
              <a:rPr lang="en-US" altLang="zh-CN" sz="1800" dirty="0" smtClean="0">
                <a:latin typeface="+mj-ea"/>
                <a:ea typeface="+mj-ea"/>
              </a:rPr>
              <a:t>8110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30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%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lvl="1"/>
            <a:r>
              <a:rPr lang="zh-CN" altLang="en-US" dirty="0"/>
              <a:t>按下程序启动</a:t>
            </a:r>
            <a:endParaRPr lang="en-US" altLang="zh-CN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6696615" y="1917392"/>
              <a:ext cx="1944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505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设置工件表面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对刀类型选择</a:t>
            </a:r>
            <a:r>
              <a:rPr lang="zh-CN" altLang="en-US" dirty="0" smtClean="0">
                <a:latin typeface="+mj-ea"/>
                <a:ea typeface="+mj-ea"/>
              </a:rPr>
              <a:t>单把刀对刀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latin typeface="+mj-ea"/>
                <a:ea typeface="+mj-ea"/>
              </a:rPr>
              <a:t>单刀</a:t>
            </a:r>
            <a:r>
              <a:rPr lang="en-US" altLang="zh-CN" dirty="0" smtClean="0">
                <a:latin typeface="+mj-ea"/>
                <a:ea typeface="+mj-ea"/>
              </a:rPr>
              <a:t>-</a:t>
            </a:r>
            <a:r>
              <a:rPr lang="zh-CN" altLang="en-US" dirty="0" smtClean="0">
                <a:latin typeface="+mj-ea"/>
                <a:ea typeface="+mj-ea"/>
              </a:rPr>
              <a:t>刀具编号</a:t>
            </a:r>
            <a:r>
              <a:rPr lang="zh-CN" altLang="en-US" dirty="0" smtClean="0"/>
              <a:t>改为程序所用刀具号</a:t>
            </a:r>
            <a:endParaRPr lang="en-US" altLang="zh-CN" dirty="0" smtClean="0"/>
          </a:p>
          <a:p>
            <a:r>
              <a:rPr lang="zh-CN" altLang="en-US" dirty="0" smtClean="0"/>
              <a:t>勾选左上角：</a:t>
            </a:r>
            <a:r>
              <a:rPr lang="zh-CN" altLang="en-US" dirty="0" smtClean="0">
                <a:latin typeface="+mj-ea"/>
                <a:ea typeface="+mj-ea"/>
              </a:rPr>
              <a:t>标定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latin typeface="+mj-ea"/>
                <a:ea typeface="+mj-ea"/>
              </a:rPr>
              <a:t>主轴转速</a:t>
            </a:r>
            <a:r>
              <a:rPr lang="zh-CN" altLang="en-US" dirty="0" smtClean="0"/>
              <a:t>设置为</a:t>
            </a:r>
            <a:r>
              <a:rPr lang="en-US" altLang="zh-CN" dirty="0" smtClean="0"/>
              <a:t>1000</a:t>
            </a:r>
          </a:p>
          <a:p>
            <a:r>
              <a:rPr lang="zh-CN" altLang="en-US" dirty="0" smtClean="0"/>
              <a:t>点击</a:t>
            </a:r>
            <a:r>
              <a:rPr lang="en-US" altLang="zh-CN" dirty="0" smtClean="0">
                <a:latin typeface="+mj-ea"/>
                <a:ea typeface="+mj-ea"/>
              </a:rPr>
              <a:t>F7.</a:t>
            </a:r>
            <a:r>
              <a:rPr lang="zh-CN" altLang="en-US" dirty="0" smtClean="0">
                <a:latin typeface="+mj-ea"/>
                <a:ea typeface="+mj-ea"/>
              </a:rPr>
              <a:t>手轮设置工件表面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/>
              <a:t>按下手轮、程序启动</a:t>
            </a:r>
            <a:endParaRPr lang="en-US" altLang="zh-CN" dirty="0"/>
          </a:p>
          <a:p>
            <a:pPr lvl="1"/>
            <a:r>
              <a:rPr lang="zh-CN" altLang="en-US" dirty="0"/>
              <a:t>用手轮将刀具移到工件表面（</a:t>
            </a:r>
            <a:r>
              <a:rPr lang="en-US" altLang="zh-CN" dirty="0"/>
              <a:t>Z</a:t>
            </a:r>
            <a:r>
              <a:rPr lang="zh-CN" altLang="en-US" dirty="0"/>
              <a:t>极值）</a:t>
            </a:r>
            <a:endParaRPr lang="en-US" altLang="zh-CN" dirty="0"/>
          </a:p>
          <a:p>
            <a:r>
              <a:rPr lang="zh-CN" altLang="en-US" dirty="0"/>
              <a:t>按下</a:t>
            </a:r>
            <a:r>
              <a:rPr lang="en-US" altLang="zh-CN" dirty="0"/>
              <a:t>SET</a:t>
            </a:r>
            <a:r>
              <a:rPr lang="zh-CN" altLang="en-US" dirty="0"/>
              <a:t>进入设置界面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6472667" y="1537624"/>
              <a:ext cx="432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93730" y="2256952"/>
              <a:ext cx="75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14882" y="2256952"/>
              <a:ext cx="1080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337538" y="1534448"/>
              <a:ext cx="2426905" cy="46504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64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814507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709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设置工件表面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勾选左上角：</a:t>
            </a:r>
            <a:r>
              <a:rPr lang="zh-CN" altLang="en-US" dirty="0" smtClean="0">
                <a:latin typeface="+mj-ea"/>
                <a:ea typeface="+mj-ea"/>
              </a:rPr>
              <a:t>标定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latin typeface="+mj-ea"/>
                <a:ea typeface="+mj-ea"/>
              </a:rPr>
              <a:t>主轴转速</a:t>
            </a:r>
            <a:r>
              <a:rPr lang="zh-CN" altLang="en-US" dirty="0" smtClean="0"/>
              <a:t>设置为</a:t>
            </a:r>
            <a:r>
              <a:rPr lang="en-US" altLang="zh-CN" dirty="0" smtClean="0"/>
              <a:t>1000</a:t>
            </a:r>
          </a:p>
          <a:p>
            <a:r>
              <a:rPr lang="zh-CN" altLang="en-US" dirty="0" smtClean="0"/>
              <a:t>点击</a:t>
            </a:r>
            <a:r>
              <a:rPr lang="en-US" altLang="zh-CN" dirty="0" smtClean="0">
                <a:latin typeface="+mj-ea"/>
                <a:ea typeface="+mj-ea"/>
              </a:rPr>
              <a:t>F7.</a:t>
            </a:r>
            <a:r>
              <a:rPr lang="zh-CN" altLang="en-US" dirty="0" smtClean="0">
                <a:latin typeface="+mj-ea"/>
                <a:ea typeface="+mj-ea"/>
              </a:rPr>
              <a:t>手轮设置工件表面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按下手轮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按下程序</a:t>
            </a:r>
            <a:r>
              <a:rPr lang="zh-CN" altLang="en-US" dirty="0"/>
              <a:t>启动</a:t>
            </a:r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用</a:t>
            </a:r>
            <a:r>
              <a:rPr lang="zh-CN" altLang="en-US" dirty="0"/>
              <a:t>手轮将刀具移到工件表面（</a:t>
            </a:r>
            <a:r>
              <a:rPr lang="en-US" altLang="zh-CN" dirty="0"/>
              <a:t>Z</a:t>
            </a:r>
            <a:r>
              <a:rPr lang="zh-CN" altLang="en-US" dirty="0"/>
              <a:t>极值）</a:t>
            </a:r>
            <a:endParaRPr lang="en-US" altLang="zh-CN" dirty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按下</a:t>
            </a:r>
            <a:r>
              <a:rPr lang="en-US" altLang="zh-CN" dirty="0"/>
              <a:t>SET</a:t>
            </a:r>
            <a:r>
              <a:rPr lang="zh-CN" altLang="en-US" dirty="0"/>
              <a:t>进入设置界面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059424" y="236085"/>
            <a:ext cx="5859115" cy="6395612"/>
            <a:chOff x="2317314" y="-48768"/>
            <a:chExt cx="5859115" cy="639561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7314" y="-48768"/>
              <a:ext cx="5859115" cy="6395612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Rounded Rectangle 13"/>
            <p:cNvSpPr/>
            <p:nvPr/>
          </p:nvSpPr>
          <p:spPr>
            <a:xfrm>
              <a:off x="6508935" y="565756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071621" y="303628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617206" y="499012"/>
              <a:ext cx="540000" cy="504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423755" y="3713299"/>
              <a:ext cx="275559" cy="18432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39980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03984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5921650" y="5963309"/>
              <a:ext cx="47599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54624" y="5733759"/>
              <a:ext cx="2014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标定工件表面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3959579" y="1070866"/>
              <a:ext cx="897358" cy="45867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469391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60779" y="245229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41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SET</a:t>
            </a:r>
            <a:r>
              <a:rPr lang="zh-CN" altLang="en-US" dirty="0" smtClean="0"/>
              <a:t>（系统设置）界面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查看标定刀具数据</a:t>
            </a:r>
            <a:endParaRPr lang="en-US" altLang="zh-CN" dirty="0"/>
          </a:p>
          <a:p>
            <a:r>
              <a:rPr lang="zh-CN" altLang="en-US" dirty="0"/>
              <a:t>查看标定工件坐标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按下</a:t>
            </a:r>
            <a:r>
              <a:rPr lang="en-US" altLang="zh-CN" dirty="0" smtClean="0"/>
              <a:t>F1</a:t>
            </a:r>
            <a:r>
              <a:rPr lang="zh-CN" altLang="en-US" dirty="0" smtClean="0"/>
              <a:t>进入刀具参数界面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单击程序</a:t>
            </a:r>
            <a:r>
              <a:rPr lang="zh-CN" altLang="en-US" dirty="0"/>
              <a:t>使用刀具的外型一栏</a:t>
            </a:r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点击 </a:t>
            </a:r>
            <a:r>
              <a:rPr lang="en-US" altLang="zh-CN" baseline="30000" dirty="0" smtClean="0">
                <a:solidFill>
                  <a:srgbClr val="0000FF"/>
                </a:solidFill>
              </a:rPr>
              <a:t>E2</a:t>
            </a:r>
            <a:r>
              <a:rPr lang="en-US" altLang="zh-CN" dirty="0" smtClean="0">
                <a:solidFill>
                  <a:srgbClr val="C00000"/>
                </a:solidFill>
              </a:rPr>
              <a:t>MZ</a:t>
            </a:r>
            <a:r>
              <a:rPr lang="zh-CN" altLang="en-US" dirty="0" smtClean="0"/>
              <a:t>，将</a:t>
            </a:r>
            <a:r>
              <a:rPr lang="zh-CN" altLang="en-US" dirty="0"/>
              <a:t>当前接触工件表面的刀具位置设置为该刀具的</a:t>
            </a:r>
            <a:r>
              <a:rPr lang="zh-CN" altLang="en-US" b="1" dirty="0">
                <a:latin typeface="+mj-ea"/>
                <a:ea typeface="+mj-ea"/>
              </a:rPr>
              <a:t>外型</a:t>
            </a:r>
            <a:r>
              <a:rPr lang="en-US" altLang="zh-CN" b="1" dirty="0">
                <a:latin typeface="+mj-ea"/>
                <a:ea typeface="+mj-ea"/>
              </a:rPr>
              <a:t>(L)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486144" y="841248"/>
            <a:ext cx="5374228" cy="5900177"/>
            <a:chOff x="6486144" y="841248"/>
            <a:chExt cx="5374228" cy="5900177"/>
          </a:xfrm>
        </p:grpSpPr>
        <p:grpSp>
          <p:nvGrpSpPr>
            <p:cNvPr id="11" name="Group 10"/>
            <p:cNvGrpSpPr/>
            <p:nvPr/>
          </p:nvGrpSpPr>
          <p:grpSpPr>
            <a:xfrm>
              <a:off x="6486144" y="841248"/>
              <a:ext cx="5374228" cy="5900177"/>
              <a:chOff x="6486144" y="780288"/>
              <a:chExt cx="5374228" cy="590017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486144" y="780288"/>
                <a:ext cx="5374228" cy="5900177"/>
                <a:chOff x="6486144" y="780288"/>
                <a:chExt cx="5374228" cy="5900177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486144" y="780288"/>
                  <a:ext cx="5374228" cy="5900177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2176" y="1132974"/>
                  <a:ext cx="4724400" cy="3543300"/>
                </a:xfrm>
                <a:prstGeom prst="rect">
                  <a:avLst/>
                </a:prstGeom>
                <a:ln>
                  <a:noFill/>
                </a:ln>
                <a:effectLst>
                  <a:softEdge rad="50800"/>
                </a:effectLst>
              </p:spPr>
            </p:pic>
          </p:grpSp>
          <p:sp>
            <p:nvSpPr>
              <p:cNvPr id="6" name="Rounded Rectangle 5"/>
              <p:cNvSpPr/>
              <p:nvPr/>
            </p:nvSpPr>
            <p:spPr>
              <a:xfrm>
                <a:off x="7417396" y="5727031"/>
                <a:ext cx="504000" cy="432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6952176" y="4321075"/>
                <a:ext cx="504000" cy="1296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7472218" y="4321075"/>
                <a:ext cx="432000" cy="1296000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9797186" y="4321075"/>
                <a:ext cx="432000" cy="1296000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514368" y="1196758"/>
                <a:ext cx="432000" cy="324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239250" y="1976561"/>
                <a:ext cx="720000" cy="288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flipV="1">
              <a:off x="7308527" y="2390886"/>
              <a:ext cx="193649" cy="184461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495719" y="4874315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95123" y="1765819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59059" y="972908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7554364" y="1578425"/>
              <a:ext cx="102840" cy="41811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3058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试切、加工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、完成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加工并卸载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46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PROG</a:t>
            </a:r>
            <a:r>
              <a:rPr lang="zh-CN" altLang="en-US" dirty="0" smtClean="0"/>
              <a:t>、按下</a:t>
            </a:r>
            <a:r>
              <a:rPr lang="en-US" altLang="zh-CN" dirty="0" smtClean="0"/>
              <a:t>F2</a:t>
            </a:r>
            <a:r>
              <a:rPr lang="zh-CN" altLang="en-US" dirty="0" smtClean="0"/>
              <a:t>进入程序文本界面</a:t>
            </a:r>
            <a:endParaRPr lang="en-US" altLang="zh-CN" dirty="0" smtClean="0"/>
          </a:p>
          <a:p>
            <a:r>
              <a:rPr lang="zh-CN" altLang="en-US" dirty="0" smtClean="0"/>
              <a:t>按下编辑键进入编辑状态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点击打开按钮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进入共享文件夹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在网上邻居中找到</a:t>
            </a:r>
            <a:r>
              <a:rPr lang="en-US" altLang="zh-CN" dirty="0" err="1" smtClean="0">
                <a:solidFill>
                  <a:schemeClr val="bg1">
                    <a:lumMod val="75000"/>
                  </a:schemeClr>
                </a:solidFill>
              </a:rPr>
              <a:t>Jd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-work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服务器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进入精雕云盘共享文件夹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双击打开需要加工的文件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6472667" y="1537624"/>
              <a:ext cx="432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93730" y="2256952"/>
              <a:ext cx="75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14882" y="2256952"/>
              <a:ext cx="1080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337538" y="1534448"/>
              <a:ext cx="2426905" cy="46504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855398" y="1475287"/>
            <a:ext cx="5859115" cy="4701675"/>
            <a:chOff x="2317314" y="-48768"/>
            <a:chExt cx="5859115" cy="470167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7314" y="-48768"/>
              <a:ext cx="5859115" cy="47016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Rounded Rectangle 26"/>
            <p:cNvSpPr/>
            <p:nvPr/>
          </p:nvSpPr>
          <p:spPr>
            <a:xfrm>
              <a:off x="7047888" y="3550793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123195" y="537777"/>
              <a:ext cx="576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3973293" y="660604"/>
              <a:ext cx="2801360" cy="274075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664887" y="526730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937" y="3340765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123195" y="3548"/>
              <a:ext cx="576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64887" y="-7499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659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调用程序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按下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PROG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、按下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F2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进入程序文本界面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按下编辑键进入编辑状态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点击</a:t>
            </a:r>
            <a:r>
              <a:rPr lang="en-US" altLang="zh-CN" baseline="30000" dirty="0" smtClean="0">
                <a:solidFill>
                  <a:srgbClr val="0000FF"/>
                </a:solidFill>
              </a:rPr>
              <a:t>E0</a:t>
            </a:r>
            <a:r>
              <a:rPr lang="zh-CN" altLang="en-US" dirty="0" smtClean="0"/>
              <a:t>打开按钮</a:t>
            </a:r>
            <a:endParaRPr lang="en-US" altLang="zh-CN" dirty="0" smtClean="0"/>
          </a:p>
          <a:p>
            <a:r>
              <a:rPr lang="zh-CN" altLang="en-US" dirty="0" smtClean="0"/>
              <a:t>进入共享文件夹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在网上邻居中找到</a:t>
            </a:r>
            <a:r>
              <a:rPr lang="en-US" altLang="zh-CN" dirty="0" err="1" smtClean="0"/>
              <a:t>Jd</a:t>
            </a:r>
            <a:r>
              <a:rPr lang="en-US" altLang="zh-CN" dirty="0" smtClean="0"/>
              <a:t>-work</a:t>
            </a:r>
            <a:r>
              <a:rPr lang="zh-CN" altLang="en-US" dirty="0" smtClean="0"/>
              <a:t>服务器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进入精雕云盘共享文件夹</a:t>
            </a:r>
            <a:endParaRPr lang="en-US" altLang="zh-CN" dirty="0" smtClean="0"/>
          </a:p>
          <a:p>
            <a:r>
              <a:rPr lang="zh-CN" altLang="en-US" dirty="0" smtClean="0"/>
              <a:t>双击打开需要加工的文件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6250181" y="1207724"/>
              <a:ext cx="360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282978" y="2105158"/>
              <a:ext cx="2700000" cy="1692000"/>
            </a:xfrm>
            <a:prstGeom prst="roundRect">
              <a:avLst>
                <a:gd name="adj" fmla="val 6322"/>
              </a:avLst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401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核对程序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程序文本框中检查、核对程序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572" y="841248"/>
            <a:ext cx="7619048" cy="571428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8180832" y="3462528"/>
            <a:ext cx="292608" cy="768096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 w="med" len="lg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85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编译、执行程序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编辑后点击</a:t>
            </a:r>
            <a:r>
              <a:rPr lang="en-US" altLang="zh-CN" dirty="0" smtClean="0"/>
              <a:t>CF7——</a:t>
            </a:r>
            <a:r>
              <a:rPr lang="zh-CN" altLang="en-US" dirty="0" smtClean="0"/>
              <a:t>编译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按下程序运行</a:t>
            </a:r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按下</a:t>
            </a:r>
            <a:r>
              <a:rPr lang="zh-CN" altLang="en-US" dirty="0" smtClean="0">
                <a:solidFill>
                  <a:srgbClr val="FF0000"/>
                </a:solidFill>
              </a:rPr>
              <a:t>手轮试切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按下程序启动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10311846" y="3616856"/>
              <a:ext cx="720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860222" y="1376108"/>
              <a:ext cx="2592000" cy="2592000"/>
            </a:xfrm>
            <a:prstGeom prst="roundRect">
              <a:avLst>
                <a:gd name="adj" fmla="val 2589"/>
              </a:avLst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86608" y="2904624"/>
            <a:ext cx="2948465" cy="3352800"/>
            <a:chOff x="-512428" y="1475819"/>
            <a:chExt cx="2948465" cy="33528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12428" y="1475819"/>
              <a:ext cx="2948465" cy="3352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761936" y="4183132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294633" y="1599841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6325" y="1649754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6985" y="3973104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728484" y="3658217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70176" y="3683746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19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回顾：精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2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铣削加工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区域加工（加工平面）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确定加工区域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确定加工深度</a:t>
            </a:r>
            <a:endParaRPr lang="en-US" altLang="zh-CN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分层行切粗加工（组合形面加工）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确定所有加工表面</a:t>
            </a:r>
            <a:endParaRPr lang="zh-CN" altLang="en-US" dirty="0"/>
          </a:p>
        </p:txBody>
      </p:sp>
      <p:pic>
        <p:nvPicPr>
          <p:cNvPr id="5" name="Picture 4" descr="工艺钟表基座-训练中心Logo.escam - ES-SurfMill 6.0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0" y="3010732"/>
            <a:ext cx="2396413" cy="1202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999" y="3920452"/>
            <a:ext cx="2376270" cy="1274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工艺钟表基座-训练中心Logo.escam - ES-SurfMill 6.0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6083" y="4586262"/>
            <a:ext cx="3815001" cy="1898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街道.escam - ES-SurfMill 6.0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6913" y="2652915"/>
            <a:ext cx="2050136" cy="1470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街道.escam - ES-SurfMill 6.00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41" b="100000" l="1134" r="959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1981" y="3433426"/>
            <a:ext cx="2311966" cy="165458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 descr="街道.escam - ES-SurfMill 6.00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7090" y="4001293"/>
            <a:ext cx="3930858" cy="288800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274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建模基本操作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建模工具软件演示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947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136302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设计及加工指令编译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图形聚中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菜单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栏：变换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图形聚中），使工件与机床标定的零件坐标保持一致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编译加工指令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按照指定参数，将数字模型编译成机床实际加工过程的指令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主要参数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加工方式 及 选用刀具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路重叠 及 加工余量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主轴转速 及 进给量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吃刀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深度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生成加工路径时需要在机床设置信息里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JD50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系统，并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取消输出样条</a:t>
            </a:r>
            <a:endParaRPr lang="en-US" altLang="zh-CN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53806" y="4003609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zh-CN" sz="1200" dirty="0"/>
              <a:t>【</a:t>
            </a:r>
            <a:r>
              <a:rPr lang="zh-CN" altLang="en-US" sz="1200" dirty="0"/>
              <a:t>延伸知识</a:t>
            </a:r>
            <a:r>
              <a:rPr lang="en-US" altLang="zh-CN" sz="1200" dirty="0"/>
              <a:t>】</a:t>
            </a:r>
          </a:p>
          <a:p>
            <a:r>
              <a:rPr lang="zh-CN" altLang="en-US" sz="1200" dirty="0"/>
              <a:t>数字化建模是当今最常用的加工辅助工具。通过</a:t>
            </a:r>
            <a:r>
              <a:rPr lang="en-US" altLang="zh-CN" sz="1200" dirty="0"/>
              <a:t>CAD</a:t>
            </a:r>
            <a:r>
              <a:rPr lang="zh-CN" altLang="en-US" sz="1200" dirty="0"/>
              <a:t>、</a:t>
            </a:r>
            <a:r>
              <a:rPr lang="en-US" altLang="zh-CN" sz="1200" dirty="0"/>
              <a:t>CAM</a:t>
            </a:r>
            <a:r>
              <a:rPr lang="zh-CN" altLang="en-US" sz="1200" dirty="0"/>
              <a:t>系统，配合实际制造，可以实现精确的工件加工定义、加工仿真、虚拟装配等。</a:t>
            </a:r>
          </a:p>
        </p:txBody>
      </p:sp>
    </p:spTree>
    <p:extLst>
      <p:ext uri="{BB962C8B-B14F-4D97-AF65-F5344CB8AC3E}">
        <p14:creationId xmlns:p14="http://schemas.microsoft.com/office/powerpoint/2010/main" val="239134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4828" y="1989386"/>
            <a:ext cx="2150705" cy="3023856"/>
            <a:chOff x="2724149" y="2157745"/>
            <a:chExt cx="2150705" cy="30238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24149" y="2157745"/>
              <a:ext cx="2150705" cy="3023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3295656" y="2553374"/>
              <a:ext cx="571494" cy="6089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40564" y="2501129"/>
            <a:ext cx="2400300" cy="2957286"/>
            <a:chOff x="1549110" y="2337367"/>
            <a:chExt cx="2400300" cy="29572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9110" y="2337367"/>
              <a:ext cx="2400300" cy="2957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637545" y="2493345"/>
              <a:ext cx="2165197" cy="4965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82631" y="1800701"/>
            <a:ext cx="1946787" cy="4130016"/>
            <a:chOff x="3891177" y="1825624"/>
            <a:chExt cx="1946787" cy="4130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91177" y="1825624"/>
              <a:ext cx="1946787" cy="41300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3991429" y="3160249"/>
              <a:ext cx="834717" cy="1556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5663" y="2447800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Picture 17" descr="刀具路径参数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" t="614" r="225" b="62"/>
          <a:stretch/>
        </p:blipFill>
        <p:spPr>
          <a:xfrm>
            <a:off x="5147962" y="1691624"/>
            <a:ext cx="4896000" cy="46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6833396" y="2589688"/>
            <a:ext cx="39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深度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范围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加工深度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0.1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3396" y="3229414"/>
            <a:ext cx="450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路径间距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路径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间距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0.3/0.1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33396" y="3642203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下刀方式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下刀方式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沿轮廓下刀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33396" y="4160981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操作设置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冷却方式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关闭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33396" y="5490499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加工图形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编辑加工域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【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点击设置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】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cxnSp>
        <p:nvCxnSpPr>
          <p:cNvPr id="39" name="Straight Connector 38"/>
          <p:cNvCxnSpPr>
            <a:stCxn id="38" idx="1"/>
          </p:cNvCxnSpPr>
          <p:nvPr/>
        </p:nvCxnSpPr>
        <p:spPr>
          <a:xfrm flipH="1">
            <a:off x="6313335" y="5670499"/>
            <a:ext cx="520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5" idx="1"/>
          </p:cNvCxnSpPr>
          <p:nvPr/>
        </p:nvCxnSpPr>
        <p:spPr>
          <a:xfrm flipH="1">
            <a:off x="6313336" y="4340981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2" idx="1"/>
          </p:cNvCxnSpPr>
          <p:nvPr/>
        </p:nvCxnSpPr>
        <p:spPr>
          <a:xfrm flipH="1">
            <a:off x="6313336" y="3822203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8" idx="1"/>
          </p:cNvCxnSpPr>
          <p:nvPr/>
        </p:nvCxnSpPr>
        <p:spPr>
          <a:xfrm flipH="1">
            <a:off x="6313336" y="3409414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2" idx="1"/>
          </p:cNvCxnSpPr>
          <p:nvPr/>
        </p:nvCxnSpPr>
        <p:spPr>
          <a:xfrm flipH="1" flipV="1">
            <a:off x="6313336" y="2749578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72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4828" y="1986044"/>
            <a:ext cx="2150705" cy="3023856"/>
            <a:chOff x="2724149" y="2157745"/>
            <a:chExt cx="2150705" cy="30238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24149" y="2157745"/>
              <a:ext cx="2150705" cy="3023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3295656" y="2553374"/>
              <a:ext cx="571494" cy="6089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7855" y="2497787"/>
            <a:ext cx="2400300" cy="2957286"/>
            <a:chOff x="1549110" y="2337367"/>
            <a:chExt cx="2400300" cy="29572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9110" y="2337367"/>
              <a:ext cx="2400300" cy="2957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637545" y="2493345"/>
              <a:ext cx="2165197" cy="4965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2961" y="1797359"/>
            <a:ext cx="1946787" cy="4130016"/>
            <a:chOff x="3891177" y="1825624"/>
            <a:chExt cx="1946787" cy="4130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91177" y="1825624"/>
              <a:ext cx="1946787" cy="41300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3991429" y="3160249"/>
              <a:ext cx="834717" cy="1556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5663" y="2447800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Picture 19" descr="刀具路径参数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7" t="920" r="-289" b="-244"/>
          <a:stretch/>
        </p:blipFill>
        <p:spPr>
          <a:xfrm>
            <a:off x="1180988" y="1688282"/>
            <a:ext cx="4896000" cy="46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2285474" y="2891779"/>
            <a:ext cx="4506702" cy="690587"/>
            <a:chOff x="6286694" y="1155721"/>
            <a:chExt cx="4506702" cy="690587"/>
          </a:xfrm>
        </p:grpSpPr>
        <p:sp>
          <p:nvSpPr>
            <p:cNvPr id="22" name="TextBox 21"/>
            <p:cNvSpPr txBox="1"/>
            <p:nvPr/>
          </p:nvSpPr>
          <p:spPr>
            <a:xfrm>
              <a:off x="6833396" y="1155721"/>
              <a:ext cx="39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几何形状</a:t>
              </a:r>
              <a:endParaRPr lang="en-US" altLang="zh-CN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endParaRPr>
            </a:p>
          </p:txBody>
        </p:sp>
        <p:cxnSp>
          <p:nvCxnSpPr>
            <p:cNvPr id="52" name="Straight Connector 51"/>
            <p:cNvCxnSpPr>
              <a:stCxn id="22" idx="1"/>
            </p:cNvCxnSpPr>
            <p:nvPr/>
          </p:nvCxnSpPr>
          <p:spPr>
            <a:xfrm flipH="1">
              <a:off x="6286694" y="1335721"/>
              <a:ext cx="546702" cy="510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180190" y="409343"/>
            <a:ext cx="6564580" cy="4553585"/>
            <a:chOff x="5180190" y="248923"/>
            <a:chExt cx="6564580" cy="4553585"/>
          </a:xfrm>
        </p:grpSpPr>
        <p:pic>
          <p:nvPicPr>
            <p:cNvPr id="19" name="Picture 18" descr="当前刀具表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6024" y="248923"/>
              <a:ext cx="6058746" cy="4553585"/>
            </a:xfrm>
            <a:prstGeom prst="rect">
              <a:avLst/>
            </a:prstGeom>
          </p:spPr>
        </p:pic>
        <p:cxnSp>
          <p:nvCxnSpPr>
            <p:cNvPr id="33" name="Straight Connector 32"/>
            <p:cNvCxnSpPr>
              <a:stCxn id="19" idx="1"/>
            </p:cNvCxnSpPr>
            <p:nvPr/>
          </p:nvCxnSpPr>
          <p:spPr>
            <a:xfrm flipH="1">
              <a:off x="5180190" y="2525716"/>
              <a:ext cx="505834" cy="8962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710466" y="656103"/>
              <a:ext cx="3722292" cy="5885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92836" y="1299174"/>
              <a:ext cx="3210907" cy="5264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选择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4</a:t>
              </a:r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号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-</a:t>
              </a:r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锥度平底 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0.5</a:t>
              </a:r>
            </a:p>
          </p:txBody>
        </p:sp>
      </p:grpSp>
      <p:pic>
        <p:nvPicPr>
          <p:cNvPr id="34" name="Picture 33" descr="刀具路径参数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177" y="2183381"/>
            <a:ext cx="4915586" cy="4639322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8284432" y="3646988"/>
            <a:ext cx="1986702" cy="690587"/>
            <a:chOff x="6286694" y="1155721"/>
            <a:chExt cx="1986702" cy="690587"/>
          </a:xfrm>
        </p:grpSpPr>
        <p:sp>
          <p:nvSpPr>
            <p:cNvPr id="47" name="TextBox 46"/>
            <p:cNvSpPr txBox="1"/>
            <p:nvPr/>
          </p:nvSpPr>
          <p:spPr>
            <a:xfrm>
              <a:off x="6833396" y="1155721"/>
              <a:ext cx="144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走刀速度</a:t>
              </a:r>
              <a:endPara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endParaRPr>
            </a:p>
          </p:txBody>
        </p:sp>
        <p:cxnSp>
          <p:nvCxnSpPr>
            <p:cNvPr id="48" name="Straight Connector 47"/>
            <p:cNvCxnSpPr>
              <a:stCxn id="47" idx="1"/>
            </p:cNvCxnSpPr>
            <p:nvPr/>
          </p:nvCxnSpPr>
          <p:spPr>
            <a:xfrm flipH="1">
              <a:off x="6286694" y="1335721"/>
              <a:ext cx="546702" cy="510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9181955" y="4503042"/>
            <a:ext cx="2901811" cy="784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主轴转速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12000</a:t>
            </a:r>
          </a:p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进给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速度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3</a:t>
            </a:r>
          </a:p>
        </p:txBody>
      </p:sp>
    </p:spTree>
    <p:extLst>
      <p:ext uri="{BB962C8B-B14F-4D97-AF65-F5344CB8AC3E}">
        <p14:creationId xmlns:p14="http://schemas.microsoft.com/office/powerpoint/2010/main" val="1050087691"/>
      </p:ext>
    </p:extLst>
  </p:cSld>
  <p:clrMapOvr>
    <a:masterClrMapping/>
  </p:clrMapOvr>
</p:sld>
</file>

<file path=ppt/theme/theme1.xml><?xml version="1.0" encoding="utf-8"?>
<a:theme xmlns:a="http://schemas.openxmlformats.org/drawingml/2006/main" name="训练中心-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训练中心-主题" id="{DCF287F4-54CD-4D4D-8148-DC50174627D1}" vid="{1300560C-B3E7-4C37-9B32-0E0B4D93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训练中心-主题</Template>
  <TotalTime>2384</TotalTime>
  <Words>1901</Words>
  <Application>Microsoft Office PowerPoint</Application>
  <PresentationFormat>Widescreen</PresentationFormat>
  <Paragraphs>369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楷体</vt:lpstr>
      <vt:lpstr>宋体</vt:lpstr>
      <vt:lpstr>微软雅黑</vt:lpstr>
      <vt:lpstr>Arial</vt:lpstr>
      <vt:lpstr>Calibri</vt:lpstr>
      <vt:lpstr>Helvetica</vt:lpstr>
      <vt:lpstr>训练中心-主题</vt:lpstr>
      <vt:lpstr>精雕机（高精度数控铣床）</vt:lpstr>
      <vt:lpstr>目录</vt:lpstr>
      <vt:lpstr>数控加工流程</vt:lpstr>
      <vt:lpstr>铣削加工</vt:lpstr>
      <vt:lpstr>建模基本操作</vt:lpstr>
      <vt:lpstr>数控加工流程</vt:lpstr>
      <vt:lpstr>精雕机加工流程——设计及加工指令编译</vt:lpstr>
      <vt:lpstr>编译加工指令</vt:lpstr>
      <vt:lpstr>编译加工指令</vt:lpstr>
      <vt:lpstr>编译加工指令</vt:lpstr>
      <vt:lpstr>数控加工流程</vt:lpstr>
      <vt:lpstr>安全操作须知</vt:lpstr>
      <vt:lpstr>安全操作须知</vt:lpstr>
      <vt:lpstr>精雕机结构及原理（以北京精雕Carver600TE_A12E为例）</vt:lpstr>
      <vt:lpstr>机床控制面板</vt:lpstr>
      <vt:lpstr>机床控制系统（JD50）界面</vt:lpstr>
      <vt:lpstr>位置（POS）界面</vt:lpstr>
      <vt:lpstr>精雕机加工流程——机床执行加工指令</vt:lpstr>
      <vt:lpstr>精雕机加工流程——机床执行加工指令</vt:lpstr>
      <vt:lpstr>精雕机加工流程——机床执行加工指令</vt:lpstr>
      <vt:lpstr>程序（PROG）界面</vt:lpstr>
      <vt:lpstr>矩形分中</vt:lpstr>
      <vt:lpstr>矩形分中</vt:lpstr>
      <vt:lpstr>矩形分中</vt:lpstr>
      <vt:lpstr>矩形分中</vt:lpstr>
      <vt:lpstr>矩形分中</vt:lpstr>
      <vt:lpstr>精雕机加工流程——机床执行加工指令</vt:lpstr>
      <vt:lpstr>矩形分中</vt:lpstr>
      <vt:lpstr>设置工件表面</vt:lpstr>
      <vt:lpstr>设置工件表面</vt:lpstr>
      <vt:lpstr>SET（系统设置）界面</vt:lpstr>
      <vt:lpstr>精雕机加工流程——机床执行加工指令</vt:lpstr>
      <vt:lpstr>调用程序</vt:lpstr>
      <vt:lpstr>调用程序</vt:lpstr>
      <vt:lpstr>核对程序</vt:lpstr>
      <vt:lpstr>编译、执行程序</vt:lpstr>
      <vt:lpstr>回顾：精雕机加工流程——机床执行加工指令</vt:lpstr>
    </vt:vector>
  </TitlesOfParts>
  <Company>清华大学 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191</cp:revision>
  <dcterms:created xsi:type="dcterms:W3CDTF">2014-06-11T04:36:02Z</dcterms:created>
  <dcterms:modified xsi:type="dcterms:W3CDTF">2014-07-07T04:07:33Z</dcterms:modified>
</cp:coreProperties>
</file>